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1.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2.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13.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92" r:id="rId13"/>
    <p:sldMasterId id="2147484669" r:id="rId14"/>
    <p:sldMasterId id="2147484686" r:id="rId15"/>
    <p:sldMasterId id="2147484728" r:id="rId16"/>
    <p:sldMasterId id="2147484761" r:id="rId17"/>
  </p:sldMasterIdLst>
  <p:notesMasterIdLst>
    <p:notesMasterId r:id="rId41"/>
  </p:notesMasterIdLst>
  <p:sldIdLst>
    <p:sldId id="2439" r:id="rId18"/>
    <p:sldId id="257" r:id="rId19"/>
    <p:sldId id="1551" r:id="rId20"/>
    <p:sldId id="258" r:id="rId21"/>
    <p:sldId id="2440" r:id="rId22"/>
    <p:sldId id="263" r:id="rId23"/>
    <p:sldId id="273" r:id="rId24"/>
    <p:sldId id="2441" r:id="rId25"/>
    <p:sldId id="2081" r:id="rId26"/>
    <p:sldId id="2225" r:id="rId27"/>
    <p:sldId id="2450" r:id="rId28"/>
    <p:sldId id="2451" r:id="rId29"/>
    <p:sldId id="2452" r:id="rId30"/>
    <p:sldId id="2453" r:id="rId31"/>
    <p:sldId id="2456" r:id="rId32"/>
    <p:sldId id="2455" r:id="rId33"/>
    <p:sldId id="2457" r:id="rId34"/>
    <p:sldId id="2458" r:id="rId35"/>
    <p:sldId id="1452" r:id="rId36"/>
    <p:sldId id="2192" r:id="rId37"/>
    <p:sldId id="2191" r:id="rId38"/>
    <p:sldId id="270" r:id="rId39"/>
    <p:sldId id="2445" r:id="rId40"/>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7511"/>
    <a:srgbClr val="595959"/>
    <a:srgbClr val="EF8020"/>
    <a:srgbClr val="ED7D31"/>
    <a:srgbClr val="009FBA"/>
    <a:srgbClr val="29A6FF"/>
    <a:srgbClr val="FFBA59"/>
    <a:srgbClr val="EA82FF"/>
    <a:srgbClr val="8CCD5A"/>
    <a:srgbClr val="AFA1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0AAC8-1CD8-4F93-93B7-84994433A641}" v="1" dt="2020-11-27T18:19:42.772"/>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77" autoAdjust="0"/>
  </p:normalViewPr>
  <p:slideViewPr>
    <p:cSldViewPr snapToGrid="0">
      <p:cViewPr varScale="1">
        <p:scale>
          <a:sx n="90" d="100"/>
          <a:sy n="90" d="100"/>
        </p:scale>
        <p:origin x="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6144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1663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5248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5625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16836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0745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6659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8962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1728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9724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Awesome! We have accomplished all our learning objectives!</a:t>
            </a:r>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webinar will cover how to use Learning Outcomes in Brightspace</a:t>
            </a:r>
          </a:p>
          <a:p>
            <a:pPr marL="0" indent="0">
              <a:buNone/>
            </a:pPr>
            <a:endParaRPr lang="en-US" dirty="0"/>
          </a:p>
          <a:p>
            <a:pPr marL="0" indent="0">
              <a:buNone/>
            </a:pPr>
            <a:endParaRPr lang="en-US" dirty="0"/>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Looking on how to get started? Give one of these take away activities a try!</a:t>
            </a:r>
          </a:p>
          <a:p>
            <a:endParaRPr lang="en-US" dirty="0"/>
          </a:p>
        </p:txBody>
      </p:sp>
    </p:spTree>
    <p:extLst>
      <p:ext uri="{BB962C8B-B14F-4D97-AF65-F5344CB8AC3E}">
        <p14:creationId xmlns:p14="http://schemas.microsoft.com/office/powerpoint/2010/main" val="155813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page has resources specifically on Learning Outcomes. This is also where District specific resources can be added.</a:t>
            </a:r>
          </a:p>
          <a:p>
            <a:pPr marL="0" lvl="0" indent="0" algn="l" rtl="0">
              <a:spcBef>
                <a:spcPts val="0"/>
              </a:spcBef>
              <a:spcAft>
                <a:spcPts val="0"/>
              </a:spcAft>
              <a:buNone/>
            </a:pPr>
            <a:endParaRPr dirty="0"/>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Thank you so much for joining us today!</a:t>
            </a:r>
          </a:p>
          <a:p>
            <a:pPr marL="158750" indent="0">
              <a:buNone/>
            </a:pPr>
            <a:r>
              <a:rPr lang="en-US" dirty="0"/>
              <a:t>If you have any questions or need any help, please consult or contact:</a:t>
            </a:r>
          </a:p>
          <a:p>
            <a:pPr marL="158750" indent="0">
              <a:buNone/>
            </a:pPr>
            <a:r>
              <a:rPr lang="en-US" dirty="0"/>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Today, we’ll be discussing Learning Outcomes in Brightspace and how we can import, add, assess and track against curriculum standards. Our agenda for today is:</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Importing expectations into your course</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Adding expectations to Content, Assignments, Rubrics and Portfolio Artifacts</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Assessing against expectations and checking student progress</a:t>
            </a:r>
            <a:endParaRPr lang="en-US" sz="1100" dirty="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Resources</a:t>
            </a:r>
          </a:p>
          <a:p>
            <a:pPr marL="0" lvl="0" indent="0" algn="l" rtl="0">
              <a:spcBef>
                <a:spcPts val="0"/>
              </a:spcBef>
              <a:spcAft>
                <a:spcPts val="0"/>
              </a:spcAft>
              <a:buNone/>
            </a:pPr>
            <a:endParaRPr dirty="0"/>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is for you to add Housekeeping Items particular to your District and this session. </a:t>
            </a:r>
          </a:p>
          <a:p>
            <a:r>
              <a:rPr lang="en-US" dirty="0"/>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Here’s why educators love Brightspace</a:t>
            </a:r>
          </a:p>
          <a:p>
            <a:pPr marL="0" lvl="0" indent="0" algn="l" rtl="0">
              <a:spcBef>
                <a:spcPts val="0"/>
              </a:spcBef>
              <a:spcAft>
                <a:spcPts val="0"/>
              </a:spcAft>
              <a:buNone/>
            </a:pPr>
            <a:endParaRPr dirty="0"/>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7423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this slide to introduce some of the tools or features you will discuss and cover during the demo</a:t>
            </a:r>
          </a:p>
          <a:p>
            <a:r>
              <a:rPr lang="en-US" dirty="0"/>
              <a:t>**Be sure to confirm the terminology on this slide matches the language terms used in your District’s Brightspace environment</a:t>
            </a:r>
          </a:p>
        </p:txBody>
      </p:sp>
    </p:spTree>
    <p:extLst>
      <p:ext uri="{BB962C8B-B14F-4D97-AF65-F5344CB8AC3E}">
        <p14:creationId xmlns:p14="http://schemas.microsoft.com/office/powerpoint/2010/main" val="289080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we’ll head into a live demo to show you how to use Learning Outcomes in Brightspace</a:t>
            </a:r>
          </a:p>
          <a:p>
            <a:r>
              <a:rPr lang="en-US" dirty="0"/>
              <a:t>Note: The learning objectives on this slide can be personalized to meet the needs for your District and attendees</a:t>
            </a:r>
          </a:p>
          <a:p>
            <a:endParaRPr lang="en-US" dirty="0"/>
          </a:p>
        </p:txBody>
      </p:sp>
    </p:spTree>
    <p:extLst>
      <p:ext uri="{BB962C8B-B14F-4D97-AF65-F5344CB8AC3E}">
        <p14:creationId xmlns:p14="http://schemas.microsoft.com/office/powerpoint/2010/main" val="349499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0.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53.png" Type="http://schemas.openxmlformats.org/officeDocument/2006/relationships/image"/></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arget="../media/image2.png" Type="http://schemas.openxmlformats.org/officeDocument/2006/relationships/image"/><Relationship Id="rId2" Target="../media/image58.jpeg" Type="http://schemas.openxmlformats.org/officeDocument/2006/relationships/image"/><Relationship Id="rId1" Target="../slideMasters/slideMaster10.xml" Type="http://schemas.openxmlformats.org/officeDocument/2006/relationships/slideMaster"/></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0.xml" Type="http://schemas.openxmlformats.org/officeDocument/2006/relationships/slideMaster"/></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jpe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5.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12.xml" Type="http://schemas.openxmlformats.org/officeDocument/2006/relationships/slideMaster"/><Relationship Id="rId4" Target="../media/image53.png" Type="http://schemas.openxmlformats.org/officeDocument/2006/relationships/image"/></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12.xml" Type="http://schemas.openxmlformats.org/officeDocument/2006/relationships/slideMaster"/><Relationship Id="rId4" Target="../media/image37.png" Type="http://schemas.openxmlformats.org/officeDocument/2006/relationships/image"/></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8.png"/><Relationship Id="rId1" Type="http://schemas.openxmlformats.org/officeDocument/2006/relationships/slideMaster" Target="../slideMasters/slideMaster13.xml"/><Relationship Id="rId4" Type="http://schemas.openxmlformats.org/officeDocument/2006/relationships/image" Target="../media/image77.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jpeg"/><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Master" Target="../slideMasters/slideMaster13.xml"/><Relationship Id="rId4" Type="http://schemas.openxmlformats.org/officeDocument/2006/relationships/image" Target="../media/image82.jpeg"/></Relationships>
</file>

<file path=ppt/slideLayouts/_rels/slideLayout285.xml.rels><?xml version="1.0" encoding="UTF-8" standalone="yes" ?><Relationships xmlns="http://schemas.openxmlformats.org/package/2006/relationships"><Relationship Id="rId3" Target="../media/image18.png" Type="http://schemas.openxmlformats.org/officeDocument/2006/relationships/image"/><Relationship Id="rId2" Target="../media/image83.jpeg" Type="http://schemas.openxmlformats.org/officeDocument/2006/relationships/image"/><Relationship Id="rId1" Target="../slideMasters/slideMaster13.xml" Type="http://schemas.openxmlformats.org/officeDocument/2006/relationships/slideMaster"/></Relationships>
</file>

<file path=ppt/slideLayouts/_rels/slideLayout286.xml.rels><?xml version="1.0" encoding="UTF-8" standalone="yes" ?><Relationships xmlns="http://schemas.openxmlformats.org/package/2006/relationships"><Relationship Id="rId2" Target="../media/image84.jpeg" Type="http://schemas.openxmlformats.org/officeDocument/2006/relationships/image"/><Relationship Id="rId1" Target="../slideMasters/slideMaster13.xml" Type="http://schemas.openxmlformats.org/officeDocument/2006/relationships/slideMaster"/></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 Id="rId4" Type="http://schemas.openxmlformats.org/officeDocument/2006/relationships/image" Target="../media/image87.jpe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png"/><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3.png"/><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4.jpe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5.jpe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Master" Target="../slideMasters/slideMaster14.xml"/><Relationship Id="rId4" Type="http://schemas.openxmlformats.org/officeDocument/2006/relationships/image" Target="../media/image100.pn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3.jpeg"/><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5.jpeg"/><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6.png"/><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8.jpeg"/><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9.png"/><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dirty="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44056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32451007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122376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618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7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2343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009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11609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3422385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08219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857561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3030216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3380114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18409800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1342568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40858757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41069341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725126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8038204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29504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9204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5638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48174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7870781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91864512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93996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9659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954724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15224035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8471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5397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6212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71986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2152790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804294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48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0972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02107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0404420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5033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9714401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itle Slide K12">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3" name="Rectangle 2"/>
          <p:cNvSpPr/>
          <p:nvPr userDrawn="1"/>
        </p:nvSpPr>
        <p:spPr>
          <a:xfrm>
            <a:off x="0" y="0"/>
            <a:ext cx="9144000" cy="5143500"/>
          </a:xfrm>
          <a:prstGeom prst="rect">
            <a:avLst/>
          </a:prstGeom>
          <a:blipFill>
            <a:blip r:embed="rId3"/>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userDrawn="1"/>
        </p:nvSpPr>
        <p:spPr>
          <a:xfrm>
            <a:off x="428625" y="3640479"/>
            <a:ext cx="4610100" cy="530915"/>
          </a:xfrm>
          <a:prstGeom prst="rect">
            <a:avLst/>
          </a:prstGeom>
          <a:noFill/>
        </p:spPr>
        <p:txBody>
          <a:bodyPr wrap="square" rtlCol="0">
            <a:spAutoFit/>
          </a:bodyPr>
          <a:lstStyle/>
          <a:p>
            <a:r>
              <a:rPr lang="en-US" sz="2850" spc="225">
                <a:solidFill>
                  <a:schemeClr val="bg1">
                    <a:lumMod val="50000"/>
                  </a:schemeClr>
                </a:solidFill>
                <a:latin typeface="Arial" pitchFamily="34" charset="0"/>
                <a:cs typeface="Arial" pitchFamily="34" charset="0"/>
              </a:rPr>
              <a:t>Reach </a:t>
            </a:r>
            <a:r>
              <a:rPr lang="en-US" sz="2850" b="1" spc="225">
                <a:solidFill>
                  <a:srgbClr val="E87511"/>
                </a:solidFill>
                <a:latin typeface="Arial Black" pitchFamily="34" charset="0"/>
                <a:cs typeface="Arial" pitchFamily="34" charset="0"/>
              </a:rPr>
              <a:t>every</a:t>
            </a:r>
            <a:r>
              <a:rPr lang="en-US" sz="2850" spc="225" baseline="0">
                <a:solidFill>
                  <a:schemeClr val="bg1">
                    <a:lumMod val="50000"/>
                  </a:schemeClr>
                </a:solidFill>
                <a:latin typeface="Arial" pitchFamily="34" charset="0"/>
                <a:cs typeface="Arial" pitchFamily="34" charset="0"/>
              </a:rPr>
              <a:t> learner</a:t>
            </a:r>
            <a:endParaRPr lang="en-US" sz="2850" spc="225">
              <a:solidFill>
                <a:schemeClr val="bg1">
                  <a:lumMod val="50000"/>
                </a:schemeClr>
              </a:solidFill>
              <a:latin typeface="Arial" pitchFamily="34" charset="0"/>
              <a:cs typeface="Arial" pitchFamily="34" charset="0"/>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5883" y="4356484"/>
            <a:ext cx="477041" cy="311555"/>
          </a:xfrm>
          <a:prstGeom prst="rect">
            <a:avLst/>
          </a:prstGeom>
        </p:spPr>
      </p:pic>
    </p:spTree>
    <p:extLst>
      <p:ext uri="{BB962C8B-B14F-4D97-AF65-F5344CB8AC3E}">
        <p14:creationId xmlns:p14="http://schemas.microsoft.com/office/powerpoint/2010/main" val="25191598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_Intro Slide A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5696712" y="-73152"/>
            <a:ext cx="3520440" cy="5285232"/>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5779010" y="1298092"/>
            <a:ext cx="3275003" cy="1301895"/>
          </a:xfrm>
          <a:prstGeom prst="rect">
            <a:avLst/>
          </a:prstGeom>
          <a:noFill/>
          <a:ln w="57150" cap="sq">
            <a:noFill/>
            <a:miter lim="800000"/>
          </a:ln>
        </p:spPr>
        <p:txBody>
          <a:bodyPr wrap="square" lIns="274320" tIns="274320" rIns="274320" bIns="274320" anchor="b">
            <a:spAutoFit/>
          </a:bodyPr>
          <a:lstStyle>
            <a:lvl1pPr marL="0" indent="0" algn="l">
              <a:buNone/>
              <a:defRPr sz="2700" b="0">
                <a:solidFill>
                  <a:schemeClr val="tx1"/>
                </a:solidFill>
                <a:latin typeface="Arial" panose="020B0604020202020204" pitchFamily="34" charset="0"/>
                <a:cs typeface="Arial" panose="020B0604020202020204" pitchFamily="34" charset="0"/>
              </a:defRPr>
            </a:lvl1pPr>
          </a:lstStyle>
          <a:p>
            <a:pPr lvl="0"/>
            <a:r>
              <a:rPr lang="en-US"/>
              <a:t>Put every student</a:t>
            </a:r>
            <a:br>
              <a:rPr lang="en-US"/>
            </a:br>
            <a:r>
              <a:rPr lang="en-US"/>
              <a:t>in the front row.</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6" name="TextBox 5"/>
          <p:cNvSpPr txBox="1"/>
          <p:nvPr userDrawn="1"/>
        </p:nvSpPr>
        <p:spPr>
          <a:xfrm>
            <a:off x="5951602" y="4774920"/>
            <a:ext cx="2607183" cy="253916"/>
          </a:xfrm>
          <a:prstGeom prst="rect">
            <a:avLst/>
          </a:prstGeom>
          <a:noFill/>
        </p:spPr>
        <p:txBody>
          <a:bodyPr wrap="square" rtlCol="0">
            <a:spAutoFit/>
          </a:bodyPr>
          <a:lstStyle/>
          <a:p>
            <a:r>
              <a:rPr lang="en-US" sz="1050" spc="225">
                <a:solidFill>
                  <a:schemeClr val="tx1"/>
                </a:solidFill>
                <a:latin typeface="Arial" pitchFamily="34" charset="0"/>
                <a:cs typeface="Arial" pitchFamily="34" charset="0"/>
              </a:rPr>
              <a:t>Reach </a:t>
            </a:r>
            <a:r>
              <a:rPr lang="en-US" sz="1050" b="1" spc="225">
                <a:solidFill>
                  <a:schemeClr val="tx1"/>
                </a:solidFill>
                <a:latin typeface="Arial Black" pitchFamily="34" charset="0"/>
                <a:cs typeface="Arial" pitchFamily="34" charset="0"/>
              </a:rPr>
              <a:t>every</a:t>
            </a:r>
            <a:r>
              <a:rPr lang="en-US" sz="1050" spc="225" baseline="0">
                <a:solidFill>
                  <a:schemeClr val="tx1"/>
                </a:solidFill>
                <a:latin typeface="Arial" pitchFamily="34" charset="0"/>
                <a:cs typeface="Arial" pitchFamily="34" charset="0"/>
              </a:rPr>
              <a:t> learner</a:t>
            </a:r>
            <a:endParaRPr lang="en-US" sz="1050" spc="225">
              <a:solidFill>
                <a:schemeClr val="tx1"/>
              </a:solidFill>
              <a:latin typeface="Arial" pitchFamily="34" charset="0"/>
              <a:cs typeface="Arial" pitchFamily="34" charset="0"/>
            </a:endParaRPr>
          </a:p>
        </p:txBody>
      </p:sp>
      <p:cxnSp>
        <p:nvCxnSpPr>
          <p:cNvPr id="8" name="Straight Connector 7"/>
          <p:cNvCxnSpPr/>
          <p:nvPr userDrawn="1"/>
        </p:nvCxnSpPr>
        <p:spPr>
          <a:xfrm>
            <a:off x="5997322" y="4672584"/>
            <a:ext cx="2982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288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_Intro Slide B K12">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44726"/>
            <a:ext cx="928688" cy="5143500"/>
          </a:xfrm>
          <a:prstGeom prst="rect">
            <a:avLst/>
          </a:prstGeom>
        </p:spPr>
      </p:pic>
      <p:sp>
        <p:nvSpPr>
          <p:cNvPr id="4" name="Rectangle 3"/>
          <p:cNvSpPr/>
          <p:nvPr userDrawn="1"/>
        </p:nvSpPr>
        <p:spPr>
          <a:xfrm>
            <a:off x="0" y="1"/>
            <a:ext cx="9144000" cy="4688785"/>
          </a:xfrm>
          <a:prstGeom prst="rect">
            <a:avLst/>
          </a:prstGeom>
          <a:blipFill>
            <a:blip r:embed="rId3"/>
            <a:srcRect/>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210312" y="374022"/>
            <a:ext cx="4882896" cy="1509644"/>
          </a:xfrm>
          <a:prstGeom prst="rect">
            <a:avLst/>
          </a:prstGeom>
          <a:noFill/>
          <a:ln w="57150" cap="sq">
            <a:noFill/>
            <a:miter lim="800000"/>
          </a:ln>
        </p:spPr>
        <p:txBody>
          <a:bodyPr wrap="square" lIns="274320" tIns="274320" rIns="274320" bIns="274320" anchor="b">
            <a:spAutoFit/>
          </a:bodyPr>
          <a:lstStyle>
            <a:lvl1pPr marL="0" indent="0" algn="l">
              <a:buNone/>
              <a:defRPr sz="3450" b="0">
                <a:solidFill>
                  <a:schemeClr val="tx1"/>
                </a:solidFill>
                <a:latin typeface="Arial" panose="020B0604020202020204" pitchFamily="34" charset="0"/>
                <a:cs typeface="Arial" panose="020B0604020202020204" pitchFamily="34" charset="0"/>
              </a:defRPr>
            </a:lvl1pPr>
          </a:lstStyle>
          <a:p>
            <a:pPr lvl="0"/>
            <a:r>
              <a:rPr lang="en-US"/>
              <a:t>What if there was no</a:t>
            </a:r>
            <a:br>
              <a:rPr lang="en-US"/>
            </a:br>
            <a:r>
              <a:rPr lang="en-US"/>
              <a:t>back of the class?</a:t>
            </a:r>
          </a:p>
        </p:txBody>
      </p:sp>
      <p:sp>
        <p:nvSpPr>
          <p:cNvPr id="6" name="TextBox 5"/>
          <p:cNvSpPr txBox="1"/>
          <p:nvPr userDrawn="1"/>
        </p:nvSpPr>
        <p:spPr>
          <a:xfrm>
            <a:off x="401194" y="4811496"/>
            <a:ext cx="2607183" cy="253916"/>
          </a:xfrm>
          <a:prstGeom prst="rect">
            <a:avLst/>
          </a:prstGeom>
          <a:noFill/>
        </p:spPr>
        <p:txBody>
          <a:bodyPr wrap="square" rtlCol="0">
            <a:spAutoFit/>
          </a:bodyPr>
          <a:lstStyle/>
          <a:p>
            <a:r>
              <a:rPr lang="en-US" sz="1050" spc="225">
                <a:solidFill>
                  <a:srgbClr val="E87511"/>
                </a:solidFill>
                <a:latin typeface="Arial" pitchFamily="34" charset="0"/>
                <a:cs typeface="Arial" pitchFamily="34" charset="0"/>
              </a:rPr>
              <a:t>Reach </a:t>
            </a:r>
            <a:r>
              <a:rPr lang="en-US" sz="1050" b="1" spc="225">
                <a:solidFill>
                  <a:srgbClr val="E87511"/>
                </a:solidFill>
                <a:latin typeface="Arial Black" pitchFamily="34" charset="0"/>
                <a:cs typeface="Arial" pitchFamily="34" charset="0"/>
              </a:rPr>
              <a:t>every</a:t>
            </a:r>
            <a:r>
              <a:rPr lang="en-US" sz="1050" spc="225" baseline="0">
                <a:solidFill>
                  <a:srgbClr val="E87511"/>
                </a:solidFill>
                <a:latin typeface="Arial" pitchFamily="34" charset="0"/>
                <a:cs typeface="Arial" pitchFamily="34" charset="0"/>
              </a:rPr>
              <a:t> learner</a:t>
            </a:r>
            <a:endParaRPr lang="en-US" sz="1050" spc="225">
              <a:solidFill>
                <a:srgbClr val="E87511"/>
              </a:solidFill>
              <a:latin typeface="Arial" pitchFamily="34" charset="0"/>
              <a:cs typeface="Arial" pitchFamily="34" charset="0"/>
            </a:endParaRPr>
          </a:p>
        </p:txBody>
      </p:sp>
      <p:sp>
        <p:nvSpPr>
          <p:cNvPr id="7" name="TextBox 6"/>
          <p:cNvSpPr txBox="1"/>
          <p:nvPr userDrawn="1"/>
        </p:nvSpPr>
        <p:spPr>
          <a:xfrm>
            <a:off x="4935923" y="4799073"/>
            <a:ext cx="2607183" cy="253916"/>
          </a:xfrm>
          <a:prstGeom prst="rect">
            <a:avLst/>
          </a:prstGeom>
          <a:noFill/>
        </p:spPr>
        <p:txBody>
          <a:bodyPr wrap="square" rtlCol="0">
            <a:spAutoFit/>
          </a:bodyPr>
          <a:lstStyle/>
          <a:p>
            <a:r>
              <a:rPr lang="en-US" sz="1050"/>
              <a:t>D2L.com</a:t>
            </a:r>
          </a:p>
        </p:txBody>
      </p:sp>
    </p:spTree>
    <p:extLst>
      <p:ext uri="{BB962C8B-B14F-4D97-AF65-F5344CB8AC3E}">
        <p14:creationId xmlns:p14="http://schemas.microsoft.com/office/powerpoint/2010/main" val="10781937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_Learning Options K1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4"/>
          <p:cNvPicPr>
            <a:picLocks noChangeAspect="1" noChangeArrowheads="1"/>
          </p:cNvPicPr>
          <p:nvPr userDrawn="1"/>
        </p:nvPicPr>
        <p:blipFill rotWithShape="1">
          <a:blip r:embed="rId2" cstate="screen">
            <a:alphaModFix amt="15000"/>
            <a:extLst>
              <a:ext uri="{28A0092B-C50C-407E-A947-70E740481C1C}">
                <a14:useLocalDpi xmlns:a14="http://schemas.microsoft.com/office/drawing/2010/main" val="0"/>
              </a:ext>
            </a:extLst>
          </a:blip>
          <a:srcRect/>
          <a:stretch/>
        </p:blipFill>
        <p:spPr bwMode="auto">
          <a:xfrm>
            <a:off x="0" y="2"/>
            <a:ext cx="3058716"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screen">
            <a:alphaModFix amt="15000"/>
            <a:extLst>
              <a:ext uri="{28A0092B-C50C-407E-A947-70E740481C1C}">
                <a14:useLocalDpi xmlns:a14="http://schemas.microsoft.com/office/drawing/2010/main" val="0"/>
              </a:ext>
            </a:extLst>
          </a:blip>
          <a:srcRect/>
          <a:stretch/>
        </p:blipFill>
        <p:spPr>
          <a:xfrm>
            <a:off x="3058718" y="2"/>
            <a:ext cx="2938211" cy="5143499"/>
          </a:xfrm>
          <a:prstGeom prst="rect">
            <a:avLst/>
          </a:prstGeom>
        </p:spPr>
      </p:pic>
      <p:pic>
        <p:nvPicPr>
          <p:cNvPr id="13" name="Picture 12"/>
          <p:cNvPicPr>
            <a:picLocks noChangeAspect="1"/>
          </p:cNvPicPr>
          <p:nvPr userDrawn="1"/>
        </p:nvPicPr>
        <p:blipFill rotWithShape="1">
          <a:blip r:embed="rId4" cstate="screen">
            <a:alphaModFix amt="15000"/>
            <a:extLst>
              <a:ext uri="{28A0092B-C50C-407E-A947-70E740481C1C}">
                <a14:useLocalDpi xmlns:a14="http://schemas.microsoft.com/office/drawing/2010/main" val="0"/>
              </a:ext>
            </a:extLst>
          </a:blip>
          <a:srcRect/>
          <a:stretch/>
        </p:blipFill>
        <p:spPr>
          <a:xfrm>
            <a:off x="5997441" y="0"/>
            <a:ext cx="3146560" cy="5143500"/>
          </a:xfrm>
          <a:prstGeom prst="rect">
            <a:avLst/>
          </a:prstGeom>
        </p:spPr>
      </p:pic>
      <p:sp>
        <p:nvSpPr>
          <p:cNvPr id="17" name="Text Placeholder 6"/>
          <p:cNvSpPr>
            <a:spLocks noGrp="1"/>
          </p:cNvSpPr>
          <p:nvPr userDrawn="1">
            <p:ph type="body" sz="quarter" idx="11" hasCustomPrompt="1"/>
          </p:nvPr>
        </p:nvSpPr>
        <p:spPr>
          <a:xfrm>
            <a:off x="254320" y="1052667"/>
            <a:ext cx="8635364" cy="969496"/>
          </a:xfrm>
          <a:prstGeom prst="rect">
            <a:avLst/>
          </a:prstGeom>
          <a:noFill/>
          <a:ln w="57150" cap="sq">
            <a:noFill/>
            <a:miter lim="800000"/>
          </a:ln>
        </p:spPr>
        <p:txBody>
          <a:bodyPr wrap="square" lIns="274320" tIns="274320" rIns="274320" bIns="274320" anchor="t">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22" name="Text Placeholder 21"/>
          <p:cNvSpPr>
            <a:spLocks noGrp="1"/>
          </p:cNvSpPr>
          <p:nvPr>
            <p:ph type="body" sz="quarter" idx="12" hasCustomPrompt="1"/>
          </p:nvPr>
        </p:nvSpPr>
        <p:spPr>
          <a:xfrm>
            <a:off x="0" y="3108723"/>
            <a:ext cx="3058716" cy="87806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3" name="Text Placeholder 21"/>
          <p:cNvSpPr>
            <a:spLocks noGrp="1"/>
          </p:cNvSpPr>
          <p:nvPr>
            <p:ph type="body" sz="quarter" idx="13" hasCustomPrompt="1"/>
          </p:nvPr>
        </p:nvSpPr>
        <p:spPr>
          <a:xfrm>
            <a:off x="3059230" y="3113295"/>
            <a:ext cx="2938214" cy="90092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4" name="Text Placeholder 21"/>
          <p:cNvSpPr>
            <a:spLocks noGrp="1"/>
          </p:cNvSpPr>
          <p:nvPr>
            <p:ph type="body" sz="quarter" idx="14" hasCustomPrompt="1"/>
          </p:nvPr>
        </p:nvSpPr>
        <p:spPr>
          <a:xfrm>
            <a:off x="5997442" y="3104151"/>
            <a:ext cx="3146558" cy="919210"/>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Tree>
    <p:extLst>
      <p:ext uri="{BB962C8B-B14F-4D97-AF65-F5344CB8AC3E}">
        <p14:creationId xmlns:p14="http://schemas.microsoft.com/office/powerpoint/2010/main" val="26884241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4627498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6_Image Content  K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21102872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7_Image Overlay Content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84753463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peaker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3479029" y="2707047"/>
            <a:ext cx="2981039" cy="1506566"/>
          </a:xfrm>
          <a:prstGeom prst="rect">
            <a:avLst/>
          </a:prstGeom>
          <a:noFill/>
          <a:ln w="57150" cap="sq">
            <a:noFill/>
            <a:miter lim="800000"/>
          </a:ln>
        </p:spPr>
        <p:txBody>
          <a:bodyPr wrap="square" lIns="274320" tIns="274320" rIns="274320" bIns="274320" anchor="t">
            <a:spAutoFit/>
          </a:bodyPr>
          <a:lstStyle>
            <a:lvl1pPr marL="0" indent="0" algn="l">
              <a:buNone/>
              <a:defRPr sz="3300" b="1" baseline="0">
                <a:solidFill>
                  <a:schemeClr val="tx1"/>
                </a:solidFill>
                <a:latin typeface="Arial" panose="020B0604020202020204" pitchFamily="34" charset="0"/>
                <a:cs typeface="Arial" panose="020B0604020202020204" pitchFamily="34" charset="0"/>
              </a:defRPr>
            </a:lvl1pPr>
          </a:lstStyle>
          <a:p>
            <a:pPr lvl="0"/>
            <a:r>
              <a:rPr lang="en-US"/>
              <a:t>Talk</a:t>
            </a:r>
          </a:p>
          <a:p>
            <a:pPr lvl="0"/>
            <a:r>
              <a:rPr lang="en-US"/>
              <a:t>Title</a:t>
            </a:r>
          </a:p>
        </p:txBody>
      </p:sp>
      <p:sp>
        <p:nvSpPr>
          <p:cNvPr id="10" name="Text Placeholder 6"/>
          <p:cNvSpPr>
            <a:spLocks noGrp="1"/>
          </p:cNvSpPr>
          <p:nvPr>
            <p:ph type="body" sz="quarter" idx="11" hasCustomPrompt="1"/>
          </p:nvPr>
        </p:nvSpPr>
        <p:spPr>
          <a:xfrm>
            <a:off x="3448949" y="1046555"/>
            <a:ext cx="3146118" cy="1565813"/>
          </a:xfrm>
          <a:prstGeom prst="rect">
            <a:avLst/>
          </a:prstGeom>
          <a:noFill/>
          <a:ln w="57150" cap="sq">
            <a:noFill/>
            <a:miter lim="800000"/>
          </a:ln>
        </p:spPr>
        <p:txBody>
          <a:bodyPr wrap="none" lIns="274320" tIns="274320" rIns="274320" bIns="274320" anchor="b">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a:t>
            </a:r>
            <a:r>
              <a:rPr lang="en-US" err="1"/>
              <a:t>Title</a:t>
            </a:r>
            <a:r>
              <a:rPr lang="en-US"/>
              <a:t> </a:t>
            </a:r>
            <a:r>
              <a:rPr lang="en-US" err="1"/>
              <a:t>Title</a:t>
            </a:r>
            <a:r>
              <a:rPr lang="en-US"/>
              <a:t> </a:t>
            </a:r>
            <a:r>
              <a:rPr lang="en-US" err="1"/>
              <a:t>Title</a:t>
            </a:r>
            <a:endParaRPr lang="en-US"/>
          </a:p>
          <a:p>
            <a:pPr lvl="0"/>
            <a:r>
              <a:rPr lang="en-US"/>
              <a:t>@name</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5874" y="1429361"/>
            <a:ext cx="2325395" cy="2325395"/>
          </a:xfrm>
          <a:prstGeom prst="rect">
            <a:avLst/>
          </a:prstGeom>
        </p:spPr>
      </p:pic>
    </p:spTree>
    <p:extLst>
      <p:ext uri="{BB962C8B-B14F-4D97-AF65-F5344CB8AC3E}">
        <p14:creationId xmlns:p14="http://schemas.microsoft.com/office/powerpoint/2010/main" val="263905749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 Slide Reverse Blu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307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Slide Reverse D2L Orange">
    <p:bg>
      <p:bgPr>
        <a:solidFill>
          <a:srgbClr val="E8751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69483206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Slide Reverse - HE">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6"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612076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3"/>
          <p:cNvSpPr>
            <a:spLocks noGrp="1"/>
          </p:cNvSpPr>
          <p:nvPr>
            <p:ph type="body" sz="quarter" idx="11"/>
          </p:nvPr>
        </p:nvSpPr>
        <p:spPr>
          <a:xfrm>
            <a:off x="637653" y="2313147"/>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30879671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ntent Slide White - Light watermark">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86350306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Content Slide White - Light watermar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260492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ent Slide Ph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428018813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Feature Slide A">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031" y="0"/>
            <a:ext cx="3043990" cy="5143500"/>
          </a:xfrm>
          <a:prstGeom prst="rect">
            <a:avLst/>
          </a:prstGeom>
          <a:gradFill flip="none" rotWithShape="1">
            <a:gsLst>
              <a:gs pos="27000">
                <a:srgbClr val="4C3F99"/>
              </a:gs>
              <a:gs pos="100000">
                <a:srgbClr val="3A307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userDrawn="1"/>
        </p:nvSpPr>
        <p:spPr>
          <a:xfrm>
            <a:off x="6100011" y="0"/>
            <a:ext cx="3043990" cy="5143500"/>
          </a:xfrm>
          <a:prstGeom prst="rect">
            <a:avLst/>
          </a:prstGeom>
          <a:gradFill flip="none" rotWithShape="1">
            <a:gsLst>
              <a:gs pos="27000">
                <a:srgbClr val="E87511"/>
              </a:gs>
              <a:gs pos="100000">
                <a:srgbClr val="F1923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userDrawn="1"/>
        </p:nvSpPr>
        <p:spPr>
          <a:xfrm>
            <a:off x="3031958" y="0"/>
            <a:ext cx="3068052" cy="5143500"/>
          </a:xfrm>
          <a:prstGeom prst="rect">
            <a:avLst/>
          </a:prstGeom>
          <a:gradFill flip="none" rotWithShape="1">
            <a:gsLst>
              <a:gs pos="27000">
                <a:schemeClr val="tx2">
                  <a:lumMod val="85000"/>
                </a:schemeClr>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aseline="-25000"/>
          </a:p>
        </p:txBody>
      </p:sp>
      <p:sp>
        <p:nvSpPr>
          <p:cNvPr id="16" name="Text Placeholder 6"/>
          <p:cNvSpPr>
            <a:spLocks noGrp="1"/>
          </p:cNvSpPr>
          <p:nvPr>
            <p:ph type="body" sz="quarter" idx="10" hasCustomPrompt="1"/>
          </p:nvPr>
        </p:nvSpPr>
        <p:spPr>
          <a:xfrm>
            <a:off x="-12031" y="234419"/>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7" name="Text Placeholder 6"/>
          <p:cNvSpPr>
            <a:spLocks noGrp="1"/>
          </p:cNvSpPr>
          <p:nvPr>
            <p:ph type="body" sz="quarter" idx="11" hasCustomPrompt="1"/>
          </p:nvPr>
        </p:nvSpPr>
        <p:spPr>
          <a:xfrm>
            <a:off x="3031958" y="240435"/>
            <a:ext cx="3068052"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accent6"/>
                </a:solidFill>
                <a:latin typeface="Arial" panose="020B0604020202020204" pitchFamily="34" charset="0"/>
                <a:cs typeface="Arial" panose="020B0604020202020204" pitchFamily="34" charset="0"/>
              </a:defRPr>
            </a:lvl1pPr>
          </a:lstStyle>
          <a:p>
            <a:pPr lvl="0"/>
            <a:r>
              <a:rPr lang="en-US"/>
              <a:t>TEXT.</a:t>
            </a:r>
          </a:p>
        </p:txBody>
      </p:sp>
      <p:sp>
        <p:nvSpPr>
          <p:cNvPr id="18" name="Text Placeholder 6"/>
          <p:cNvSpPr>
            <a:spLocks noGrp="1"/>
          </p:cNvSpPr>
          <p:nvPr>
            <p:ph type="body" sz="quarter" idx="12" hasCustomPrompt="1"/>
          </p:nvPr>
        </p:nvSpPr>
        <p:spPr>
          <a:xfrm>
            <a:off x="6100581" y="240435"/>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9" name="Text Placeholder 6"/>
          <p:cNvSpPr>
            <a:spLocks noGrp="1"/>
          </p:cNvSpPr>
          <p:nvPr>
            <p:ph type="body" sz="quarter" idx="13" hasCustomPrompt="1"/>
          </p:nvPr>
        </p:nvSpPr>
        <p:spPr>
          <a:xfrm>
            <a:off x="-12031" y="3723713"/>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
        <p:nvSpPr>
          <p:cNvPr id="20" name="Text Placeholder 6"/>
          <p:cNvSpPr>
            <a:spLocks noGrp="1"/>
          </p:cNvSpPr>
          <p:nvPr>
            <p:ph type="body" sz="quarter" idx="14" hasCustomPrompt="1"/>
          </p:nvPr>
        </p:nvSpPr>
        <p:spPr>
          <a:xfrm>
            <a:off x="3031961" y="3729729"/>
            <a:ext cx="3068051"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accent6"/>
                </a:solidFill>
                <a:latin typeface="Arial" panose="020B0604020202020204" pitchFamily="34" charset="0"/>
                <a:cs typeface="Arial" panose="020B0604020202020204" pitchFamily="34" charset="0"/>
              </a:defRPr>
            </a:lvl1pPr>
          </a:lstStyle>
          <a:p>
            <a:pPr lvl="0"/>
            <a:r>
              <a:rPr lang="en-US"/>
              <a:t>Support copy</a:t>
            </a:r>
          </a:p>
        </p:txBody>
      </p:sp>
      <p:sp>
        <p:nvSpPr>
          <p:cNvPr id="21" name="Text Placeholder 6"/>
          <p:cNvSpPr>
            <a:spLocks noGrp="1"/>
          </p:cNvSpPr>
          <p:nvPr>
            <p:ph type="body" sz="quarter" idx="15" hasCustomPrompt="1"/>
          </p:nvPr>
        </p:nvSpPr>
        <p:spPr>
          <a:xfrm>
            <a:off x="6101156" y="3729729"/>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Tree>
    <p:extLst>
      <p:ext uri="{BB962C8B-B14F-4D97-AF65-F5344CB8AC3E}">
        <p14:creationId xmlns:p14="http://schemas.microsoft.com/office/powerpoint/2010/main" val="10984779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asonal Release Title Slide">
    <p:bg>
      <p:bgPr>
        <a:solidFill>
          <a:schemeClr val="tx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3"/>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 Placeholder 3"/>
          <p:cNvSpPr>
            <a:spLocks noGrp="1"/>
          </p:cNvSpPr>
          <p:nvPr>
            <p:ph type="body" sz="quarter" idx="11" hasCustomPrompt="1"/>
          </p:nvPr>
        </p:nvSpPr>
        <p:spPr>
          <a:xfrm>
            <a:off x="0" y="3359472"/>
            <a:ext cx="9144000" cy="1004711"/>
          </a:xfrm>
          <a:prstGeom prst="rect">
            <a:avLst/>
          </a:prstGeom>
        </p:spPr>
        <p:txBody>
          <a:bodyPr/>
          <a:lstStyle>
            <a:lvl1pPr marL="0" indent="0" algn="ctr">
              <a:buFontTx/>
              <a:buNone/>
              <a:defRPr sz="2400" b="0">
                <a:solidFill>
                  <a:srgbClr val="009FBB"/>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Support Sentence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Tree>
    <p:extLst>
      <p:ext uri="{BB962C8B-B14F-4D97-AF65-F5344CB8AC3E}">
        <p14:creationId xmlns:p14="http://schemas.microsoft.com/office/powerpoint/2010/main" val="161605004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asonal Release Content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83699" y="4506718"/>
            <a:ext cx="1233520" cy="473097"/>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
        <p:nvSpPr>
          <p:cNvPr id="10"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0249691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Results Orange Layout A">
    <p:bg>
      <p:bgPr>
        <a:solidFill>
          <a:srgbClr val="009FB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5"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3915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Results Orange Layout - client image">
    <p:bg>
      <p:bgPr>
        <a:solidFill>
          <a:srgbClr val="009FB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180" y="0"/>
            <a:ext cx="4084820" cy="5143500"/>
          </a:xfrm>
          <a:prstGeom prst="rect">
            <a:avLst/>
          </a:prstGeom>
        </p:spPr>
      </p:pic>
      <p:sp>
        <p:nvSpPr>
          <p:cNvPr id="2" name="Rectangle 1"/>
          <p:cNvSpPr/>
          <p:nvPr userDrawn="1"/>
        </p:nvSpPr>
        <p:spPr>
          <a:xfrm>
            <a:off x="0" y="2"/>
            <a:ext cx="9144000" cy="5143499"/>
          </a:xfrm>
          <a:prstGeom prst="rect">
            <a:avLst/>
          </a:prstGeom>
          <a:solidFill>
            <a:srgbClr val="009F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9986739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Reverse Quote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39624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tx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3377660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1"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7453228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9" y="1513290"/>
            <a:ext cx="6712571" cy="3198019"/>
          </a:xfrm>
          <a:prstGeom prst="rect">
            <a:avLst/>
          </a:prstGeom>
        </p:spPr>
        <p:txBody>
          <a:bodyPr/>
          <a:lstStyle>
            <a:lvl1pPr marL="0" indent="0">
              <a:buNone/>
              <a:defRPr sz="2100" baseline="0">
                <a:solidFill>
                  <a:srgbClr val="4C3F99"/>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044800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3"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103463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1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938227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6"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7"/>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7390120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Section Title Intro A">
    <p:bg>
      <p:bgPr>
        <a:solidFill>
          <a:srgbClr val="4C3F9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3" y="2099314"/>
            <a:ext cx="3442609" cy="969496"/>
          </a:xfrm>
          <a:prstGeom prst="rect">
            <a:avLst/>
          </a:prstGeom>
          <a:noFill/>
          <a:ln w="57150" cap="sq">
            <a:noFill/>
            <a:miter lim="800000"/>
          </a:ln>
        </p:spPr>
        <p:txBody>
          <a:bodyPr wrap="none" lIns="274320" tIns="274320" rIns="274320" bIns="274320" anchor="b">
            <a:spAutoFit/>
          </a:bodyPr>
          <a:lstStyle>
            <a:lvl1pPr marL="0" indent="0" algn="l">
              <a:buNone/>
              <a:defRPr sz="3000" b="1" baseline="0">
                <a:solidFill>
                  <a:schemeClr val="tx1"/>
                </a:solidFill>
                <a:latin typeface="Arial" panose="020B0604020202020204" pitchFamily="34" charset="0"/>
                <a:cs typeface="Arial" panose="020B0604020202020204" pitchFamily="34" charset="0"/>
              </a:defRPr>
            </a:lvl1pPr>
          </a:lstStyle>
          <a:p>
            <a:pPr lvl="0"/>
            <a:r>
              <a:rPr lang="en-US"/>
              <a:t>SECTION TITLE</a:t>
            </a:r>
          </a:p>
        </p:txBody>
      </p:sp>
      <p:sp>
        <p:nvSpPr>
          <p:cNvPr id="5" name="Rectangle 4"/>
          <p:cNvSpPr/>
          <p:nvPr userDrawn="1"/>
        </p:nvSpPr>
        <p:spPr>
          <a:xfrm>
            <a:off x="3590662" y="-157659"/>
            <a:ext cx="6463037" cy="51435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67463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7"/>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65A5C"/>
              </a:solidFill>
            </a:endParaRPr>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1941681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75300" y="236110"/>
            <a:ext cx="5588787" cy="99386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lvl="1" indent="0">
              <a:spcBef>
                <a:spcPts val="0"/>
              </a:spcBef>
              <a:spcAft>
                <a:spcPts val="0"/>
              </a:spcAft>
              <a:buSzPts val="1100"/>
              <a:buNone/>
              <a:defRPr sz="1400"/>
            </a:lvl2pPr>
            <a:lvl3pPr lvl="2" indent="0">
              <a:spcBef>
                <a:spcPts val="0"/>
              </a:spcBef>
              <a:spcAft>
                <a:spcPts val="0"/>
              </a:spcAft>
              <a:buSzPts val="1100"/>
              <a:buNone/>
              <a:defRPr sz="1400"/>
            </a:lvl3pPr>
            <a:lvl4pPr lvl="3" indent="0">
              <a:spcBef>
                <a:spcPts val="0"/>
              </a:spcBef>
              <a:spcAft>
                <a:spcPts val="0"/>
              </a:spcAft>
              <a:buSzPts val="1100"/>
              <a:buNone/>
              <a:defRPr sz="1400"/>
            </a:lvl4pPr>
            <a:lvl5pPr lvl="4" indent="0">
              <a:spcBef>
                <a:spcPts val="0"/>
              </a:spcBef>
              <a:spcAft>
                <a:spcPts val="0"/>
              </a:spcAft>
              <a:buSzPts val="1100"/>
              <a:buNone/>
              <a:defRPr sz="1400"/>
            </a:lvl5pPr>
            <a:lvl6pPr lvl="5" indent="0">
              <a:spcBef>
                <a:spcPts val="0"/>
              </a:spcBef>
              <a:spcAft>
                <a:spcPts val="0"/>
              </a:spcAft>
              <a:buSzPts val="1100"/>
              <a:buNone/>
              <a:defRPr sz="1400"/>
            </a:lvl6pPr>
            <a:lvl7pPr lvl="6" indent="0">
              <a:spcBef>
                <a:spcPts val="0"/>
              </a:spcBef>
              <a:spcAft>
                <a:spcPts val="0"/>
              </a:spcAft>
              <a:buSzPts val="1100"/>
              <a:buNone/>
              <a:defRPr sz="1400"/>
            </a:lvl7pPr>
            <a:lvl8pPr lvl="7" indent="0">
              <a:spcBef>
                <a:spcPts val="0"/>
              </a:spcBef>
              <a:spcAft>
                <a:spcPts val="0"/>
              </a:spcAft>
              <a:buSzPts val="1100"/>
              <a:buNone/>
              <a:defRPr sz="1400"/>
            </a:lvl8pPr>
            <a:lvl9pPr lvl="8" indent="0">
              <a:spcBef>
                <a:spcPts val="0"/>
              </a:spcBef>
              <a:spcAft>
                <a:spcPts val="0"/>
              </a:spcAft>
              <a:buSzPts val="1100"/>
              <a:buNone/>
              <a:defRPr sz="1400"/>
            </a:lvl9pPr>
          </a:lstStyle>
          <a:p>
            <a:endParaRPr/>
          </a:p>
        </p:txBody>
      </p:sp>
      <p:sp>
        <p:nvSpPr>
          <p:cNvPr id="61" name="Shape 61"/>
          <p:cNvSpPr txBox="1">
            <a:spLocks noGrp="1"/>
          </p:cNvSpPr>
          <p:nvPr>
            <p:ph type="body" idx="1"/>
          </p:nvPr>
        </p:nvSpPr>
        <p:spPr>
          <a:xfrm>
            <a:off x="274669" y="1513290"/>
            <a:ext cx="6712571" cy="3198019"/>
          </a:xfrm>
          <a:prstGeom prst="rect">
            <a:avLst/>
          </a:prstGeom>
          <a:noFill/>
          <a:ln>
            <a:noFill/>
          </a:ln>
        </p:spPr>
        <p:txBody>
          <a:bodyPr spcFirstLastPara="1" wrap="square" lIns="68575" tIns="68575" rIns="68575" bIns="68575" anchor="t" anchorCtr="0"/>
          <a:lstStyle>
            <a:lvl1pPr marL="457178" marR="0" lvl="0" indent="-228588"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55" marR="0" lvl="1" indent="-279386"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32" marR="0" lvl="2"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09" marR="0" lvl="3"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886" marR="0" lvl="4"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064" marR="0" lvl="5"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240" marR="0" lvl="6"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418" marR="0" lvl="7"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595" marR="0" lvl="8"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2" name="Shape 62"/>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518064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864818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Blue Content">
  <p:cSld name="1_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0705248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389797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68400499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5809473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4272908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18396455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7127258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5325222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53753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814591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64282295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29067585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59573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04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83419483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96474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4795768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319053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51201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2204527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904417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2101273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0262597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5741710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0168637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6385544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535201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64302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510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64834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0590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8049813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2897076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407037894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501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656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3456153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24157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14601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548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4597089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185932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l="19811" r="12041"/>
          <a:stretch/>
        </p:blipFill>
        <p:spPr>
          <a:xfrm>
            <a:off x="3887892" y="0"/>
            <a:ext cx="5256107"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96640" y="0"/>
            <a:ext cx="5547360"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34" Type="http://schemas.openxmlformats.org/officeDocument/2006/relationships/slideLayout" Target="../slideLayouts/slideLayout222.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33" Type="http://schemas.openxmlformats.org/officeDocument/2006/relationships/slideLayout" Target="../slideLayouts/slideLayout221.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slideLayout" Target="../slideLayouts/slideLayout220.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36" Type="http://schemas.openxmlformats.org/officeDocument/2006/relationships/theme" Target="../theme/theme10.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slideLayout" Target="../slideLayouts/slideLayout219.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 Id="rId35" Type="http://schemas.openxmlformats.org/officeDocument/2006/relationships/slideLayout" Target="../slideLayouts/slideLayout223.xml"/><Relationship Id="rId8" Type="http://schemas.openxmlformats.org/officeDocument/2006/relationships/slideLayout" Target="../slideLayouts/slideLayout1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image" Target="../media/image67.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theme" Target="../theme/theme11.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9" Type="http://schemas.openxmlformats.org/officeDocument/2006/relationships/slideLayout" Target="../slideLayouts/slideLayout278.xml"/><Relationship Id="rId21" Type="http://schemas.openxmlformats.org/officeDocument/2006/relationships/slideLayout" Target="../slideLayouts/slideLayout260.xml"/><Relationship Id="rId34" Type="http://schemas.openxmlformats.org/officeDocument/2006/relationships/slideLayout" Target="../slideLayouts/slideLayout273.xml"/><Relationship Id="rId42" Type="http://schemas.openxmlformats.org/officeDocument/2006/relationships/theme" Target="../theme/theme12.xml"/><Relationship Id="rId7" Type="http://schemas.openxmlformats.org/officeDocument/2006/relationships/slideLayout" Target="../slideLayouts/slideLayout24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41" Type="http://schemas.openxmlformats.org/officeDocument/2006/relationships/slideLayout" Target="../slideLayouts/slideLayout280.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slideLayout" Target="../slideLayouts/slideLayout271.xml"/><Relationship Id="rId37" Type="http://schemas.openxmlformats.org/officeDocument/2006/relationships/slideLayout" Target="../slideLayouts/slideLayout276.xml"/><Relationship Id="rId40" Type="http://schemas.openxmlformats.org/officeDocument/2006/relationships/slideLayout" Target="../slideLayouts/slideLayout279.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36" Type="http://schemas.openxmlformats.org/officeDocument/2006/relationships/slideLayout" Target="../slideLayouts/slideLayout275.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 Id="rId35" Type="http://schemas.openxmlformats.org/officeDocument/2006/relationships/slideLayout" Target="../slideLayouts/slideLayout274.xml"/><Relationship Id="rId43" Type="http://schemas.openxmlformats.org/officeDocument/2006/relationships/image" Target="../media/image2.png"/><Relationship Id="rId8" Type="http://schemas.openxmlformats.org/officeDocument/2006/relationships/slideLayout" Target="../slideLayouts/slideLayout247.xml"/><Relationship Id="rId3" Type="http://schemas.openxmlformats.org/officeDocument/2006/relationships/slideLayout" Target="../slideLayouts/slideLayout242.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33" Type="http://schemas.openxmlformats.org/officeDocument/2006/relationships/slideLayout" Target="../slideLayouts/slideLayout272.xml"/><Relationship Id="rId38" Type="http://schemas.openxmlformats.org/officeDocument/2006/relationships/slideLayout" Target="../slideLayouts/slideLayout277.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26" Type="http://schemas.openxmlformats.org/officeDocument/2006/relationships/slideLayout" Target="../slideLayouts/slideLayout306.xml"/><Relationship Id="rId3" Type="http://schemas.openxmlformats.org/officeDocument/2006/relationships/slideLayout" Target="../slideLayouts/slideLayout283.xml"/><Relationship Id="rId21" Type="http://schemas.openxmlformats.org/officeDocument/2006/relationships/slideLayout" Target="../slideLayouts/slideLayout301.xml"/><Relationship Id="rId34" Type="http://schemas.openxmlformats.org/officeDocument/2006/relationships/image" Target="../media/image75.png"/><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5" Type="http://schemas.openxmlformats.org/officeDocument/2006/relationships/slideLayout" Target="../slideLayouts/slideLayout305.xml"/><Relationship Id="rId33" Type="http://schemas.openxmlformats.org/officeDocument/2006/relationships/theme" Target="../theme/theme13.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29" Type="http://schemas.openxmlformats.org/officeDocument/2006/relationships/slideLayout" Target="../slideLayouts/slideLayout309.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24" Type="http://schemas.openxmlformats.org/officeDocument/2006/relationships/slideLayout" Target="../slideLayouts/slideLayout304.xml"/><Relationship Id="rId32" Type="http://schemas.openxmlformats.org/officeDocument/2006/relationships/slideLayout" Target="../slideLayouts/slideLayout312.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slideLayout" Target="../slideLayouts/slideLayout303.xml"/><Relationship Id="rId28" Type="http://schemas.openxmlformats.org/officeDocument/2006/relationships/slideLayout" Target="../slideLayouts/slideLayout308.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31" Type="http://schemas.openxmlformats.org/officeDocument/2006/relationships/slideLayout" Target="../slideLayouts/slideLayout311.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slideLayout" Target="../slideLayouts/slideLayout302.xml"/><Relationship Id="rId27" Type="http://schemas.openxmlformats.org/officeDocument/2006/relationships/slideLayout" Target="../slideLayouts/slideLayout307.xml"/><Relationship Id="rId30" Type="http://schemas.openxmlformats.org/officeDocument/2006/relationships/slideLayout" Target="../slideLayouts/slideLayout310.xml"/><Relationship Id="rId8" Type="http://schemas.openxmlformats.org/officeDocument/2006/relationships/slideLayout" Target="../slideLayouts/slideLayout28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26" Type="http://schemas.openxmlformats.org/officeDocument/2006/relationships/slideLayout" Target="../slideLayouts/slideLayout338.xml"/><Relationship Id="rId39" Type="http://schemas.openxmlformats.org/officeDocument/2006/relationships/slideLayout" Target="../slideLayouts/slideLayout351.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image" Target="../media/image39.png"/><Relationship Id="rId7" Type="http://schemas.openxmlformats.org/officeDocument/2006/relationships/slideLayout" Target="../slideLayouts/slideLayout319.xml"/><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slideLayout" Target="../slideLayouts/slideLayout332.xml"/><Relationship Id="rId29" Type="http://schemas.openxmlformats.org/officeDocument/2006/relationships/slideLayout" Target="../slideLayouts/slideLayout341.xml"/><Relationship Id="rId41" Type="http://schemas.openxmlformats.org/officeDocument/2006/relationships/theme" Target="../theme/theme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slideLayout" Target="../slideLayouts/slideLayout352.xml"/><Relationship Id="rId5" Type="http://schemas.openxmlformats.org/officeDocument/2006/relationships/slideLayout" Target="../slideLayouts/slideLayout317.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10" Type="http://schemas.openxmlformats.org/officeDocument/2006/relationships/slideLayout" Target="../slideLayouts/slideLayout322.xml"/><Relationship Id="rId19" Type="http://schemas.openxmlformats.org/officeDocument/2006/relationships/slideLayout" Target="../slideLayouts/slideLayout331.xml"/><Relationship Id="rId31" Type="http://schemas.openxmlformats.org/officeDocument/2006/relationships/slideLayout" Target="../slideLayouts/slideLayout343.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8" Type="http://schemas.openxmlformats.org/officeDocument/2006/relationships/slideLayout" Target="../slideLayouts/slideLayout320.xml"/><Relationship Id="rId3" Type="http://schemas.openxmlformats.org/officeDocument/2006/relationships/slideLayout" Target="../slideLayouts/slideLayout315.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slideLayout" Target="../slideLayouts/slideLayout35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theme" Target="../theme/theme6.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image" Target="../media/image2.png"/><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theme" Target="../theme/theme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8"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2.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theme" Target="../theme/theme9.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image" Target="../media/image2.png"/><Relationship Id="rId8" Type="http://schemas.openxmlformats.org/officeDocument/2006/relationships/slideLayout" Target="../slideLayouts/slideLayout155.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449300297"/>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5" r:id="rId19"/>
    <p:sldLayoutId id="2147484706" r:id="rId20"/>
    <p:sldLayoutId id="2147484707" r:id="rId21"/>
    <p:sldLayoutId id="2147484708" r:id="rId22"/>
    <p:sldLayoutId id="2147484709" r:id="rId23"/>
    <p:sldLayoutId id="2147484710" r:id="rId24"/>
    <p:sldLayoutId id="2147484711" r:id="rId25"/>
    <p:sldLayoutId id="2147484712" r:id="rId26"/>
    <p:sldLayoutId id="2147484713" r:id="rId27"/>
    <p:sldLayoutId id="2147484714" r:id="rId28"/>
    <p:sldLayoutId id="2147484715" r:id="rId29"/>
    <p:sldLayoutId id="2147484716" r:id="rId30"/>
    <p:sldLayoutId id="2147484717" r:id="rId31"/>
    <p:sldLayoutId id="2147484718" r:id="rId32"/>
    <p:sldLayoutId id="2147484719" r:id="rId33"/>
    <p:sldLayoutId id="2147484720" r:id="rId34"/>
    <p:sldLayoutId id="2147484721" r:id="rId35"/>
    <p:sldLayoutId id="2147484722" r:id="rId36"/>
    <p:sldLayoutId id="2147484723" r:id="rId37"/>
    <p:sldLayoutId id="2147484724" r:id="rId38"/>
    <p:sldLayoutId id="2147484725" r:id="rId39"/>
    <p:sldLayoutId id="2147484726" r:id="rId40"/>
    <p:sldLayoutId id="214748472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84946"/>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52" r:id="rId24"/>
    <p:sldLayoutId id="2147484753" r:id="rId25"/>
    <p:sldLayoutId id="2147484754" r:id="rId26"/>
    <p:sldLayoutId id="2147484755" r:id="rId27"/>
    <p:sldLayoutId id="2147484756" r:id="rId28"/>
    <p:sldLayoutId id="2147484757" r:id="rId29"/>
    <p:sldLayoutId id="2147484758" r:id="rId30"/>
    <p:sldLayoutId id="2147484759" r:id="rId31"/>
    <p:sldLayoutId id="2147484760" r:id="rId32"/>
  </p:sldLayoutIdLst>
  <p:txStyles>
    <p:titleStyle>
      <a:lvl1pPr algn="l" defTabSz="289281"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1" indent="-72321" algn="l" defTabSz="289281"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59" indent="-72321" algn="l" defTabSz="289281"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598" indent="-72321" algn="l" defTabSz="289281"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3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7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1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54"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79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35"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1553417703"/>
      </p:ext>
    </p:extLst>
  </p:cSld>
  <p:clrMap bg1="lt1" tx1="dk1" bg2="dk2" tx2="lt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780" r:id="rId19"/>
    <p:sldLayoutId id="2147484781" r:id="rId20"/>
    <p:sldLayoutId id="2147484782" r:id="rId21"/>
    <p:sldLayoutId id="2147484783" r:id="rId22"/>
    <p:sldLayoutId id="2147484784" r:id="rId23"/>
    <p:sldLayoutId id="2147484785" r:id="rId24"/>
    <p:sldLayoutId id="2147484786" r:id="rId25"/>
    <p:sldLayoutId id="2147484787" r:id="rId26"/>
    <p:sldLayoutId id="2147484788" r:id="rId27"/>
    <p:sldLayoutId id="2147484789" r:id="rId28"/>
    <p:sldLayoutId id="2147484790" r:id="rId29"/>
    <p:sldLayoutId id="2147484791" r:id="rId30"/>
    <p:sldLayoutId id="2147484792" r:id="rId31"/>
    <p:sldLayoutId id="2147484793" r:id="rId32"/>
    <p:sldLayoutId id="2147484794" r:id="rId33"/>
    <p:sldLayoutId id="2147484795" r:id="rId34"/>
    <p:sldLayoutId id="2147484796" r:id="rId35"/>
    <p:sldLayoutId id="2147484797" r:id="rId36"/>
    <p:sldLayoutId id="2147484798" r:id="rId37"/>
    <p:sldLayoutId id="2147484799" r:id="rId38"/>
    <p:sldLayoutId id="2147484800" r:id="rId39"/>
    <p:sldLayoutId id="2147484801"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0.xml"/><Relationship Id="rId1" Type="http://schemas.openxmlformats.org/officeDocument/2006/relationships/slideLayout" Target="../slideLayouts/slideLayout311.xml"/><Relationship Id="rId4" Type="http://schemas.openxmlformats.org/officeDocument/2006/relationships/image" Target="../media/image132.png"/></Relationships>
</file>

<file path=ppt/slides/_rels/slide1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1.xml"/><Relationship Id="rId1" Type="http://schemas.openxmlformats.org/officeDocument/2006/relationships/slideLayout" Target="../slideLayouts/slideLayout311.xml"/><Relationship Id="rId4" Type="http://schemas.openxmlformats.org/officeDocument/2006/relationships/image" Target="../media/image134.png"/></Relationships>
</file>

<file path=ppt/slides/_rels/slide1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xml"/><Relationship Id="rId1" Type="http://schemas.openxmlformats.org/officeDocument/2006/relationships/slideLayout" Target="../slideLayouts/slideLayout3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xml"/><Relationship Id="rId1" Type="http://schemas.openxmlformats.org/officeDocument/2006/relationships/slideLayout" Target="../slideLayouts/slideLayout311.xml"/><Relationship Id="rId4" Type="http://schemas.openxmlformats.org/officeDocument/2006/relationships/image" Target="../media/image137.png"/></Relationships>
</file>

<file path=ppt/slides/_rels/slide1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4.xml"/><Relationship Id="rId1" Type="http://schemas.openxmlformats.org/officeDocument/2006/relationships/slideLayout" Target="../slideLayouts/slideLayout311.xml"/><Relationship Id="rId4" Type="http://schemas.openxmlformats.org/officeDocument/2006/relationships/image" Target="../media/image139.png"/></Relationships>
</file>

<file path=ppt/slides/_rels/slide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5.xml"/><Relationship Id="rId1" Type="http://schemas.openxmlformats.org/officeDocument/2006/relationships/slideLayout" Target="../slideLayouts/slideLayout311.xml"/><Relationship Id="rId5" Type="http://schemas.openxmlformats.org/officeDocument/2006/relationships/image" Target="../media/image142.png"/><Relationship Id="rId4" Type="http://schemas.openxmlformats.org/officeDocument/2006/relationships/image" Target="../media/image141.png"/></Relationships>
</file>

<file path=ppt/slides/_rels/slide1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6.xml"/><Relationship Id="rId1" Type="http://schemas.openxmlformats.org/officeDocument/2006/relationships/slideLayout" Target="../slideLayouts/slideLayout311.xml"/><Relationship Id="rId4" Type="http://schemas.openxmlformats.org/officeDocument/2006/relationships/image" Target="../media/image144.png"/></Relationships>
</file>

<file path=ppt/slides/_rels/slide17.xml.rels><?xml version="1.0" encoding="UTF-8" standalone="yes" ?><Relationships xmlns="http://schemas.openxmlformats.org/package/2006/relationships"><Relationship Id="rId3" Target="../media/image145.jpeg" Type="http://schemas.openxmlformats.org/officeDocument/2006/relationships/image"/><Relationship Id="rId2" Target="../notesSlides/notesSlide17.xml" Type="http://schemas.openxmlformats.org/officeDocument/2006/relationships/notesSlide"/><Relationship Id="rId1" Target="../slideLayouts/slideLayout311.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8.xml"/><Relationship Id="rId1" Type="http://schemas.openxmlformats.org/officeDocument/2006/relationships/slideLayout" Target="../slideLayouts/slideLayout3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xml"/><Relationship Id="rId1" Type="http://schemas.openxmlformats.org/officeDocument/2006/relationships/slideLayout" Target="../slideLayouts/slideLayout189.xml"/><Relationship Id="rId5" Type="http://schemas.openxmlformats.org/officeDocument/2006/relationships/image" Target="../media/image114.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0.xml"/><Relationship Id="rId1" Type="http://schemas.openxmlformats.org/officeDocument/2006/relationships/slideLayout" Target="../slideLayouts/slideLayout181.xml"/></Relationships>
</file>

<file path=ppt/slides/_rels/slide21.xml.rels><?xml version="1.0" encoding="UTF-8" standalone="yes"?>
<Relationships xmlns="http://schemas.openxmlformats.org/package/2006/relationships"><Relationship Id="rId3" Type="http://schemas.openxmlformats.org/officeDocument/2006/relationships/hyperlink" Target="https://community.brightspace.com/servlet/fileField?entityId=ka55W00000003eeQAA&amp;field=Attachment__Body__s" TargetMode="External"/><Relationship Id="rId7" Type="http://schemas.openxmlformats.org/officeDocument/2006/relationships/hyperlink" Target="https://www.youtube.com/watch?v=A93zEtUZWQ4" TargetMode="External"/><Relationship Id="rId2" Type="http://schemas.openxmlformats.org/officeDocument/2006/relationships/notesSlide" Target="../notesSlides/notesSlide21.xml"/><Relationship Id="rId1" Type="http://schemas.openxmlformats.org/officeDocument/2006/relationships/slideLayout" Target="../slideLayouts/slideLayout191.xml"/><Relationship Id="rId6" Type="http://schemas.openxmlformats.org/officeDocument/2006/relationships/hyperlink" Target="https://www.youtube.com/watch?v=CVvvmvd7PuU&amp;t=2s" TargetMode="External"/><Relationship Id="rId5" Type="http://schemas.openxmlformats.org/officeDocument/2006/relationships/hyperlink" Target="https://www.youtube.com/watch?v=0h_jJLHx5r4" TargetMode="External"/><Relationship Id="rId4" Type="http://schemas.openxmlformats.org/officeDocument/2006/relationships/hyperlink" Target="https://www.d2l.com/d2l-supports-parents/?utm_source=twitter&amp;utm_medium=social&amp;utm_campaign=COVID19-FY20-D2L-Social-Media-all-Twitter" TargetMode="External"/></Relationships>
</file>

<file path=ppt/slides/_rels/slide22.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22.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319.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xml"/><Relationship Id="rId1" Type="http://schemas.openxmlformats.org/officeDocument/2006/relationships/slideLayout" Target="../slideLayouts/slideLayout149.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117.jpeg" Type="http://schemas.openxmlformats.org/officeDocument/2006/relationships/image"/><Relationship Id="rId2" Target="../notesSlides/notesSlide6.xml" Type="http://schemas.openxmlformats.org/officeDocument/2006/relationships/notesSlide"/><Relationship Id="rId1" Target="../slideLayouts/slideLayout225.xml" Type="http://schemas.openxmlformats.org/officeDocument/2006/relationships/slideLayout"/><Relationship Id="rId5" Target="../media/image119.png" Type="http://schemas.openxmlformats.org/officeDocument/2006/relationships/image"/><Relationship Id="rId4" Target="../media/image118.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20.png"/><Relationship Id="rId7" Type="http://schemas.openxmlformats.org/officeDocument/2006/relationships/image" Target="../media/image1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2.png"/><Relationship Id="rId9" Type="http://schemas.openxmlformats.org/officeDocument/2006/relationships/image" Target="../media/image125.png"/></Relationships>
</file>

<file path=ppt/slides/_rels/slide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704610"/>
            <a:ext cx="9142871" cy="2752698"/>
          </a:xfrm>
          <a:prstGeom prst="rect">
            <a:avLst/>
          </a:prstGeom>
        </p:spPr>
        <p:txBody>
          <a:bodyPr/>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dirty="0">
                <a:solidFill>
                  <a:srgbClr val="565A5C"/>
                </a:solidFill>
              </a:rPr>
              <a:t>This webinar resource is almost ready for you to use! Be sure to:</a:t>
            </a:r>
          </a:p>
          <a:p>
            <a:pPr marL="971550" lvl="1" indent="-285750">
              <a:buClrTx/>
            </a:pPr>
            <a:r>
              <a:rPr lang="en-US" sz="1100" dirty="0">
                <a:solidFill>
                  <a:srgbClr val="565A5C"/>
                </a:solidFill>
              </a:rPr>
              <a:t>Look through and add  custom information</a:t>
            </a:r>
          </a:p>
          <a:p>
            <a:pPr marL="1428750" lvl="2" indent="-285750">
              <a:buClrTx/>
            </a:pPr>
            <a:r>
              <a:rPr lang="en-US" sz="1000" dirty="0">
                <a:solidFill>
                  <a:srgbClr val="565A5C"/>
                </a:solidFill>
              </a:rPr>
              <a:t>Slide #2- Title slide (date)</a:t>
            </a:r>
          </a:p>
          <a:p>
            <a:pPr marL="1428750" lvl="2" indent="-285750">
              <a:buClrTx/>
            </a:pPr>
            <a:r>
              <a:rPr lang="en-US" sz="1000" dirty="0">
                <a:solidFill>
                  <a:srgbClr val="565A5C"/>
                </a:solidFill>
              </a:rPr>
              <a:t>Slide 3- Presenter information</a:t>
            </a:r>
          </a:p>
          <a:p>
            <a:pPr marL="1428750" lvl="2" indent="-285750">
              <a:buClrTx/>
            </a:pPr>
            <a:r>
              <a:rPr lang="en-US" sz="1000" dirty="0">
                <a:solidFill>
                  <a:srgbClr val="565A5C"/>
                </a:solidFill>
              </a:rPr>
              <a:t>Slide 5- Housekeeping items</a:t>
            </a:r>
          </a:p>
          <a:p>
            <a:pPr marL="1428750" lvl="2" indent="-285750">
              <a:buClrTx/>
            </a:pPr>
            <a:r>
              <a:rPr lang="en-US" sz="1000" dirty="0">
                <a:solidFill>
                  <a:srgbClr val="565A5C"/>
                </a:solidFill>
              </a:rPr>
              <a:t>Slide 21- Resources (optional)</a:t>
            </a:r>
          </a:p>
          <a:p>
            <a:pPr marL="1428750" lvl="2" indent="-285750">
              <a:buClrTx/>
            </a:pPr>
            <a:r>
              <a:rPr lang="en-US" sz="1000" dirty="0">
                <a:solidFill>
                  <a:srgbClr val="565A5C"/>
                </a:solidFill>
              </a:rPr>
              <a:t>Slide 22- Thank you slide </a:t>
            </a:r>
          </a:p>
          <a:p>
            <a:pPr marL="1143000" lvl="2" indent="0">
              <a:buClrTx/>
              <a:buNone/>
            </a:pPr>
            <a:endParaRPr lang="en-US" sz="1000" dirty="0">
              <a:solidFill>
                <a:srgbClr val="565A5C"/>
              </a:solidFill>
            </a:endParaRPr>
          </a:p>
          <a:p>
            <a:pPr marL="285750" indent="-285750">
              <a:buClrTx/>
              <a:buFont typeface="Arial" panose="020B0604020202020204" pitchFamily="34" charset="0"/>
              <a:buChar char="•"/>
            </a:pPr>
            <a:r>
              <a:rPr lang="en-US" sz="1100" dirty="0">
                <a:solidFill>
                  <a:srgbClr val="565A5C"/>
                </a:solidFill>
              </a:rPr>
              <a:t>There are presenter notes to help guide you- feel free to edit these</a:t>
            </a:r>
          </a:p>
          <a:p>
            <a:pPr marL="285750" indent="-285750">
              <a:buClrTx/>
              <a:buFont typeface="Arial" panose="020B0604020202020204" pitchFamily="34" charset="0"/>
              <a:buChar char="•"/>
            </a:pPr>
            <a:r>
              <a:rPr lang="en-US" sz="1100" dirty="0">
                <a:solidFill>
                  <a:srgbClr val="565A5C"/>
                </a:solidFill>
              </a:rPr>
              <a:t>This resource can be customized. Here are some examples of how you can personalize this slide deck to suit the needs of your educators and staff:</a:t>
            </a:r>
            <a:endParaRPr lang="en-US" sz="1000" dirty="0">
              <a:solidFill>
                <a:srgbClr val="565A5C"/>
              </a:solidFill>
            </a:endParaRPr>
          </a:p>
          <a:p>
            <a:pPr marL="1428750" lvl="2" indent="-285750">
              <a:buClrTx/>
            </a:pPr>
            <a:r>
              <a:rPr lang="en-US" sz="1000" dirty="0">
                <a:solidFill>
                  <a:srgbClr val="565A5C"/>
                </a:solidFill>
              </a:rPr>
              <a:t>Replace our images with screen shots from your environment</a:t>
            </a:r>
          </a:p>
          <a:p>
            <a:pPr marL="1428750" lvl="2" indent="-285750">
              <a:buClrTx/>
            </a:pPr>
            <a:r>
              <a:rPr lang="en-US" sz="1000" dirty="0">
                <a:solidFill>
                  <a:srgbClr val="565A5C"/>
                </a:solidFill>
              </a:rPr>
              <a:t>Read through slides and ensure terms and jargon will resonate with your board policies/ tool names in your Brightspace environment (i.e. Assignments vs Dropbox, Announcements vs News </a:t>
            </a:r>
            <a:r>
              <a:rPr lang="en-US" sz="1000" dirty="0" err="1">
                <a:solidFill>
                  <a:srgbClr val="565A5C"/>
                </a:solidFill>
              </a:rPr>
              <a:t>etc</a:t>
            </a:r>
            <a:r>
              <a:rPr lang="en-US" sz="1000" dirty="0">
                <a:solidFill>
                  <a:srgbClr val="565A5C"/>
                </a:solidFill>
              </a:rPr>
              <a:t>)</a:t>
            </a:r>
          </a:p>
          <a:p>
            <a:pPr marL="1428750" lvl="2" indent="-285750">
              <a:buClrTx/>
            </a:pPr>
            <a:r>
              <a:rPr lang="en-US" sz="1000" dirty="0">
                <a:solidFill>
                  <a:srgbClr val="565A5C"/>
                </a:solidFill>
              </a:rPr>
              <a:t>Add additional information to slides specific to your district, including how this helps meet district goals, improvements plans, strategic plans </a:t>
            </a:r>
            <a:r>
              <a:rPr lang="en-US" sz="1000" dirty="0" err="1">
                <a:solidFill>
                  <a:srgbClr val="565A5C"/>
                </a:solidFill>
              </a:rPr>
              <a:t>etc</a:t>
            </a:r>
            <a:endParaRPr lang="en-US" sz="1000" dirty="0">
              <a:solidFill>
                <a:srgbClr val="565A5C"/>
              </a:solidFill>
            </a:endParaRPr>
          </a:p>
          <a:p>
            <a:pPr marL="1428750" lvl="2" indent="-285750">
              <a:buClrTx/>
            </a:pPr>
            <a:r>
              <a:rPr lang="en-US" sz="1000" dirty="0">
                <a:solidFill>
                  <a:srgbClr val="565A5C"/>
                </a:solidFill>
              </a:rPr>
              <a:t>Include your district logo on slides or change the colors used to match your district branding</a:t>
            </a:r>
          </a:p>
          <a:p>
            <a:pPr lvl="1" indent="0">
              <a:buClrTx/>
              <a:buFont typeface="Arial" panose="020B0604020202020204" pitchFamily="34" charset="0"/>
              <a:buNone/>
            </a:pPr>
            <a:endParaRPr lang="en-US" sz="1200" dirty="0"/>
          </a:p>
          <a:p>
            <a:pPr marL="285750" indent="-285750">
              <a:buClrTx/>
              <a:buFont typeface="Arial" panose="020B0604020202020204" pitchFamily="34" charset="0"/>
              <a:buChar char="•"/>
            </a:pPr>
            <a:endParaRPr lang="en-US" sz="1200" dirty="0"/>
          </a:p>
          <a:p>
            <a:pPr lvl="2" indent="0">
              <a:buClrTx/>
              <a:buFont typeface="Arial" panose="020B0604020202020204" pitchFamily="34" charset="0"/>
              <a:buNone/>
            </a:pPr>
            <a:endParaRPr lang="en-US" sz="1200" dirty="0"/>
          </a:p>
          <a:p>
            <a:pPr marL="1428750" lvl="2" indent="-285750">
              <a:buClrTx/>
            </a:pPr>
            <a:endParaRPr lang="en-US" sz="1200" dirty="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4CF1F708-43A4-4455-AABF-930D63B046BE}"/>
              </a:ext>
            </a:extLst>
          </p:cNvPr>
          <p:cNvPicPr>
            <a:picLocks noChangeAspect="1"/>
          </p:cNvPicPr>
          <p:nvPr/>
        </p:nvPicPr>
        <p:blipFill>
          <a:blip r:embed="rId3"/>
          <a:stretch>
            <a:fillRect/>
          </a:stretch>
        </p:blipFill>
        <p:spPr>
          <a:xfrm>
            <a:off x="4355237" y="1271669"/>
            <a:ext cx="4602820" cy="271597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8E15157-1EBD-47BE-BB0F-AC63D5B7BDE2}"/>
              </a:ext>
            </a:extLst>
          </p:cNvPr>
          <p:cNvPicPr>
            <a:picLocks noChangeAspect="1"/>
          </p:cNvPicPr>
          <p:nvPr/>
        </p:nvPicPr>
        <p:blipFill>
          <a:blip r:embed="rId4"/>
          <a:stretch>
            <a:fillRect/>
          </a:stretch>
        </p:blipFill>
        <p:spPr>
          <a:xfrm>
            <a:off x="397392" y="616449"/>
            <a:ext cx="3804276" cy="353317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Import Expectations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25017" y="4174586"/>
            <a:ext cx="842329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From Course Admin, click “Expectations”</a:t>
            </a:r>
          </a:p>
          <a:p>
            <a:pPr marL="257175" indent="-257175">
              <a:spcBef>
                <a:spcPts val="316"/>
              </a:spcBef>
              <a:buSzPct val="100000"/>
              <a:buFont typeface="+mj-lt"/>
              <a:buAutoNum type="arabicPeriod"/>
            </a:pPr>
            <a:r>
              <a:rPr lang="en-US" sz="1125" dirty="0"/>
              <a:t>Click “Import from Achievement Standards Network”</a:t>
            </a: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8449" y="367816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6226879" y="1276793"/>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0" name="Rectangle 9">
            <a:extLst>
              <a:ext uri="{FF2B5EF4-FFF2-40B4-BE49-F238E27FC236}">
                <a16:creationId xmlns:a16="http://schemas.microsoft.com/office/drawing/2014/main" id="{7A56ED9E-EC81-4FB9-AF77-267A8EAB4501}"/>
              </a:ext>
            </a:extLst>
          </p:cNvPr>
          <p:cNvSpPr/>
          <p:nvPr/>
        </p:nvSpPr>
        <p:spPr>
          <a:xfrm>
            <a:off x="4519469" y="1601703"/>
            <a:ext cx="687553" cy="29681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cxnSp>
        <p:nvCxnSpPr>
          <p:cNvPr id="13" name="Straight Arrow Connector 12">
            <a:extLst>
              <a:ext uri="{FF2B5EF4-FFF2-40B4-BE49-F238E27FC236}">
                <a16:creationId xmlns:a16="http://schemas.microsoft.com/office/drawing/2014/main" id="{FB15B63E-C51C-43DB-8DCF-AC9185A963C3}"/>
              </a:ext>
            </a:extLst>
          </p:cNvPr>
          <p:cNvCxnSpPr>
            <a:cxnSpLocks/>
          </p:cNvCxnSpPr>
          <p:nvPr/>
        </p:nvCxnSpPr>
        <p:spPr>
          <a:xfrm>
            <a:off x="4432547" y="1007006"/>
            <a:ext cx="0" cy="56233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C057F42-B82C-46A7-9C6B-D09ED1ADA284}"/>
              </a:ext>
            </a:extLst>
          </p:cNvPr>
          <p:cNvSpPr txBox="1"/>
          <p:nvPr/>
        </p:nvSpPr>
        <p:spPr>
          <a:xfrm>
            <a:off x="4808917" y="735840"/>
            <a:ext cx="2065105" cy="369332"/>
          </a:xfrm>
          <a:prstGeom prst="rect">
            <a:avLst/>
          </a:prstGeom>
          <a:noFill/>
        </p:spPr>
        <p:txBody>
          <a:bodyPr wrap="square" rtlCol="0">
            <a:spAutoFit/>
          </a:bodyPr>
          <a:lstStyle/>
          <a:p>
            <a:pPr defTabSz="685800">
              <a:buClrTx/>
              <a:defRPr/>
            </a:pPr>
            <a:r>
              <a:rPr lang="en-US" sz="900" kern="1200" dirty="0">
                <a:solidFill>
                  <a:srgbClr val="565A5C"/>
                </a:solidFill>
                <a:latin typeface="Calibri"/>
                <a:ea typeface="+mn-ea"/>
                <a:cs typeface="+mn-cs"/>
              </a:rPr>
              <a:t>Use this to author your own custom expectations</a:t>
            </a:r>
          </a:p>
        </p:txBody>
      </p:sp>
      <p:cxnSp>
        <p:nvCxnSpPr>
          <p:cNvPr id="15" name="Straight Connector 14">
            <a:extLst>
              <a:ext uri="{FF2B5EF4-FFF2-40B4-BE49-F238E27FC236}">
                <a16:creationId xmlns:a16="http://schemas.microsoft.com/office/drawing/2014/main" id="{0337AF72-600B-4E6E-A3C6-FDAC2035281C}"/>
              </a:ext>
            </a:extLst>
          </p:cNvPr>
          <p:cNvCxnSpPr/>
          <p:nvPr/>
        </p:nvCxnSpPr>
        <p:spPr>
          <a:xfrm>
            <a:off x="4432547" y="1017418"/>
            <a:ext cx="430699" cy="0"/>
          </a:xfrm>
          <a:prstGeom prst="line">
            <a:avLst/>
          </a:prstGeom>
          <a:ln w="28575">
            <a:solidFill>
              <a:srgbClr val="E87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65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1B885F2C-637D-4E8C-8A70-787FE01FFF56}"/>
              </a:ext>
            </a:extLst>
          </p:cNvPr>
          <p:cNvPicPr>
            <a:picLocks noChangeAspect="1"/>
          </p:cNvPicPr>
          <p:nvPr/>
        </p:nvPicPr>
        <p:blipFill>
          <a:blip r:embed="rId3"/>
          <a:stretch>
            <a:fillRect/>
          </a:stretch>
        </p:blipFill>
        <p:spPr>
          <a:xfrm>
            <a:off x="5798146" y="887123"/>
            <a:ext cx="3031442" cy="373346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28EE7783-2A0E-49D2-A529-33A26210B54E}"/>
              </a:ext>
            </a:extLst>
          </p:cNvPr>
          <p:cNvPicPr>
            <a:picLocks noChangeAspect="1"/>
          </p:cNvPicPr>
          <p:nvPr/>
        </p:nvPicPr>
        <p:blipFill>
          <a:blip r:embed="rId4"/>
          <a:stretch>
            <a:fillRect/>
          </a:stretch>
        </p:blipFill>
        <p:spPr>
          <a:xfrm>
            <a:off x="2275407" y="886512"/>
            <a:ext cx="3055124" cy="373404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Import Expectations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8946" y="969049"/>
            <a:ext cx="201180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00" dirty="0"/>
          </a:p>
          <a:p>
            <a:pPr marL="257175" indent="-257175">
              <a:spcBef>
                <a:spcPts val="316"/>
              </a:spcBef>
              <a:buSzPct val="100000"/>
              <a:buFont typeface="+mj-lt"/>
              <a:buAutoNum type="arabicPeriod" startAt="3"/>
            </a:pPr>
            <a:r>
              <a:rPr lang="en-US" sz="1100" dirty="0"/>
              <a:t>Use the filter options to find curriculum expectations for your jurisdiction, subject, framework an education level. Please note: only published curriculum and policies will be available </a:t>
            </a:r>
          </a:p>
          <a:p>
            <a:pPr marL="257175" indent="-257175">
              <a:spcBef>
                <a:spcPts val="316"/>
              </a:spcBef>
              <a:buSzPct val="100000"/>
              <a:buFont typeface="+mj-lt"/>
              <a:buAutoNum type="arabicPeriod" startAt="3"/>
            </a:pPr>
            <a:r>
              <a:rPr lang="en-US" sz="1100" dirty="0"/>
              <a:t>Click which curriculum you need for your course. Ticking the box will select all available expectations for that course</a:t>
            </a:r>
          </a:p>
          <a:p>
            <a:pPr marL="257175" indent="-257175">
              <a:spcBef>
                <a:spcPts val="316"/>
              </a:spcBef>
              <a:buSzPct val="100000"/>
              <a:buFont typeface="+mj-lt"/>
              <a:buAutoNum type="arabicPeriod" startAt="3"/>
            </a:pPr>
            <a:r>
              <a:rPr lang="en-US" sz="1100" dirty="0"/>
              <a:t>Optional: You can also drill down and choose which expectations you would like to import into your course</a:t>
            </a:r>
          </a:p>
          <a:p>
            <a:pPr marL="257175" indent="-257175">
              <a:spcBef>
                <a:spcPts val="316"/>
              </a:spcBef>
              <a:buSzPct val="100000"/>
              <a:buFont typeface="+mj-lt"/>
              <a:buAutoNum type="arabicPeriod" startAt="3"/>
            </a:pPr>
            <a:r>
              <a:rPr lang="en-US" sz="1100" dirty="0"/>
              <a:t>Click “Import Selected Expectations” and you’re all set!</a:t>
            </a:r>
            <a:endParaRPr sz="1100" dirty="0"/>
          </a:p>
          <a:p>
            <a:pPr marL="0" indent="0">
              <a:spcBef>
                <a:spcPts val="316"/>
              </a:spcBef>
            </a:pPr>
            <a:endParaRPr sz="1100" dirty="0"/>
          </a:p>
        </p:txBody>
      </p:sp>
      <p:sp>
        <p:nvSpPr>
          <p:cNvPr id="7" name="Oval 6">
            <a:extLst>
              <a:ext uri="{FF2B5EF4-FFF2-40B4-BE49-F238E27FC236}">
                <a16:creationId xmlns:a16="http://schemas.microsoft.com/office/drawing/2014/main" id="{EB26555D-4CC7-4B40-BAD9-4FFC17C9F8ED}"/>
              </a:ext>
            </a:extLst>
          </p:cNvPr>
          <p:cNvSpPr/>
          <p:nvPr/>
        </p:nvSpPr>
        <p:spPr>
          <a:xfrm>
            <a:off x="2216010" y="1583726"/>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1" name="Oval 10">
            <a:extLst>
              <a:ext uri="{FF2B5EF4-FFF2-40B4-BE49-F238E27FC236}">
                <a16:creationId xmlns:a16="http://schemas.microsoft.com/office/drawing/2014/main" id="{D58A8513-42F1-479E-8B42-193F163AF1EE}"/>
              </a:ext>
            </a:extLst>
          </p:cNvPr>
          <p:cNvSpPr/>
          <p:nvPr/>
        </p:nvSpPr>
        <p:spPr>
          <a:xfrm>
            <a:off x="2206993" y="2939408"/>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
        <p:nvSpPr>
          <p:cNvPr id="13" name="Oval 12">
            <a:extLst>
              <a:ext uri="{FF2B5EF4-FFF2-40B4-BE49-F238E27FC236}">
                <a16:creationId xmlns:a16="http://schemas.microsoft.com/office/drawing/2014/main" id="{458D353B-4F69-4AB2-AE2E-976D7C440622}"/>
              </a:ext>
            </a:extLst>
          </p:cNvPr>
          <p:cNvSpPr/>
          <p:nvPr/>
        </p:nvSpPr>
        <p:spPr>
          <a:xfrm>
            <a:off x="5789099" y="3040700"/>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
        <p:nvSpPr>
          <p:cNvPr id="14" name="Oval 13">
            <a:extLst>
              <a:ext uri="{FF2B5EF4-FFF2-40B4-BE49-F238E27FC236}">
                <a16:creationId xmlns:a16="http://schemas.microsoft.com/office/drawing/2014/main" id="{1C70AD4A-C17A-4057-B3F8-52FEF7617002}"/>
              </a:ext>
            </a:extLst>
          </p:cNvPr>
          <p:cNvSpPr/>
          <p:nvPr/>
        </p:nvSpPr>
        <p:spPr>
          <a:xfrm>
            <a:off x="5694808" y="4074913"/>
            <a:ext cx="438945"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6</a:t>
            </a:r>
          </a:p>
        </p:txBody>
      </p:sp>
    </p:spTree>
    <p:extLst>
      <p:ext uri="{BB962C8B-B14F-4D97-AF65-F5344CB8AC3E}">
        <p14:creationId xmlns:p14="http://schemas.microsoft.com/office/powerpoint/2010/main" val="104366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62CD0319-EA42-4C55-A1C3-9DCFF5B13DBA}"/>
              </a:ext>
            </a:extLst>
          </p:cNvPr>
          <p:cNvPicPr>
            <a:picLocks noChangeAspect="1"/>
          </p:cNvPicPr>
          <p:nvPr/>
        </p:nvPicPr>
        <p:blipFill>
          <a:blip r:embed="rId3"/>
          <a:stretch>
            <a:fillRect/>
          </a:stretch>
        </p:blipFill>
        <p:spPr>
          <a:xfrm>
            <a:off x="2611513" y="805947"/>
            <a:ext cx="6308332" cy="367390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Adding Expectations to Content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24155" y="1381699"/>
            <a:ext cx="2011807"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200" dirty="0"/>
          </a:p>
          <a:p>
            <a:pPr marL="257175" indent="-257175">
              <a:spcBef>
                <a:spcPts val="316"/>
              </a:spcBef>
              <a:buSzPct val="100000"/>
              <a:buFont typeface="+mj-lt"/>
              <a:buAutoNum type="arabicPeriod"/>
            </a:pPr>
            <a:r>
              <a:rPr lang="en-US" sz="1200" dirty="0"/>
              <a:t>From Content, select which lesson, learning resource or activity you want to attach an expectation to.</a:t>
            </a:r>
          </a:p>
          <a:p>
            <a:pPr marL="257175" indent="-257175">
              <a:spcBef>
                <a:spcPts val="316"/>
              </a:spcBef>
              <a:buSzPct val="100000"/>
              <a:buFont typeface="+mj-lt"/>
              <a:buAutoNum type="arabicPeriod"/>
            </a:pPr>
            <a:r>
              <a:rPr lang="en-US" sz="1200" dirty="0"/>
              <a:t>Click the options menu, and select “View Expectations”</a:t>
            </a:r>
          </a:p>
          <a:p>
            <a:pPr marL="257175" indent="-257175">
              <a:spcBef>
                <a:spcPts val="316"/>
              </a:spcBef>
              <a:buSzPct val="100000"/>
              <a:buFont typeface="+mj-lt"/>
              <a:buAutoNum type="arabicPeriod"/>
            </a:pPr>
            <a:endParaRPr sz="1200" dirty="0"/>
          </a:p>
          <a:p>
            <a:pPr marL="0" indent="0">
              <a:spcBef>
                <a:spcPts val="316"/>
              </a:spcBef>
            </a:pPr>
            <a:endParaRPr sz="1200" dirty="0"/>
          </a:p>
        </p:txBody>
      </p:sp>
      <p:sp>
        <p:nvSpPr>
          <p:cNvPr id="7" name="Oval 6">
            <a:extLst>
              <a:ext uri="{FF2B5EF4-FFF2-40B4-BE49-F238E27FC236}">
                <a16:creationId xmlns:a16="http://schemas.microsoft.com/office/drawing/2014/main" id="{EB26555D-4CC7-4B40-BAD9-4FFC17C9F8ED}"/>
              </a:ext>
            </a:extLst>
          </p:cNvPr>
          <p:cNvSpPr/>
          <p:nvPr/>
        </p:nvSpPr>
        <p:spPr>
          <a:xfrm>
            <a:off x="2565545" y="3293763"/>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8209371" y="2461434"/>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Tree>
    <p:extLst>
      <p:ext uri="{BB962C8B-B14F-4D97-AF65-F5344CB8AC3E}">
        <p14:creationId xmlns:p14="http://schemas.microsoft.com/office/powerpoint/2010/main" val="132365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B2D12B04-8B75-4234-B2FD-58B7EBAE5DBD}"/>
              </a:ext>
            </a:extLst>
          </p:cNvPr>
          <p:cNvPicPr>
            <a:picLocks noChangeAspect="1"/>
          </p:cNvPicPr>
          <p:nvPr/>
        </p:nvPicPr>
        <p:blipFill>
          <a:blip r:embed="rId3"/>
          <a:stretch>
            <a:fillRect/>
          </a:stretch>
        </p:blipFill>
        <p:spPr>
          <a:xfrm>
            <a:off x="4661501" y="1217661"/>
            <a:ext cx="4118460" cy="2708178"/>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363FC62B-42E0-4A6D-BC2F-DB287F338939}"/>
              </a:ext>
            </a:extLst>
          </p:cNvPr>
          <p:cNvPicPr>
            <a:picLocks noChangeAspect="1"/>
          </p:cNvPicPr>
          <p:nvPr/>
        </p:nvPicPr>
        <p:blipFill>
          <a:blip r:embed="rId4"/>
          <a:stretch>
            <a:fillRect/>
          </a:stretch>
        </p:blipFill>
        <p:spPr>
          <a:xfrm>
            <a:off x="261174" y="1264364"/>
            <a:ext cx="4084440" cy="261477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Adding Expectations to Content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61174" y="4116331"/>
            <a:ext cx="7855410"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startAt="3"/>
            </a:pPr>
            <a:endParaRPr lang="en-US" sz="1200" dirty="0"/>
          </a:p>
          <a:p>
            <a:pPr marL="257175" indent="-257175">
              <a:spcBef>
                <a:spcPts val="316"/>
              </a:spcBef>
              <a:buSzPct val="100000"/>
              <a:buFont typeface="+mj-lt"/>
              <a:buAutoNum type="arabicPeriod" startAt="3"/>
            </a:pPr>
            <a:r>
              <a:rPr lang="en-US" sz="1200" dirty="0"/>
              <a:t>Click “Edit Expectations Alignment”</a:t>
            </a:r>
          </a:p>
          <a:p>
            <a:pPr marL="257175" indent="-257175">
              <a:spcBef>
                <a:spcPts val="316"/>
              </a:spcBef>
              <a:buSzPct val="100000"/>
              <a:buFont typeface="+mj-lt"/>
              <a:buAutoNum type="arabicPeriod" startAt="3"/>
            </a:pPr>
            <a:r>
              <a:rPr lang="en-US" sz="1200" dirty="0"/>
              <a:t>Browse or search for the applicable standard(s). Click the box beside the expectation you want to select.</a:t>
            </a:r>
          </a:p>
          <a:p>
            <a:pPr marL="257175" indent="-257175">
              <a:spcBef>
                <a:spcPts val="316"/>
              </a:spcBef>
              <a:buSzPct val="100000"/>
              <a:buFont typeface="+mj-lt"/>
              <a:buAutoNum type="arabicPeriod" startAt="3"/>
            </a:pPr>
            <a:r>
              <a:rPr lang="en-US" sz="1200" dirty="0"/>
              <a:t>Save changes and the expectations have been added.</a:t>
            </a:r>
          </a:p>
          <a:p>
            <a:pPr marL="257175" indent="-257175">
              <a:spcBef>
                <a:spcPts val="316"/>
              </a:spcBef>
              <a:buSzPct val="100000"/>
              <a:buFont typeface="+mj-lt"/>
              <a:buAutoNum type="arabicPeriod" startAt="3"/>
            </a:pPr>
            <a:endParaRPr sz="1200" dirty="0"/>
          </a:p>
          <a:p>
            <a:pPr marL="228600" indent="-228600">
              <a:spcBef>
                <a:spcPts val="316"/>
              </a:spcBef>
              <a:buFont typeface="+mj-lt"/>
              <a:buAutoNum type="arabicPeriod" startAt="3"/>
            </a:pPr>
            <a:endParaRPr sz="1200" dirty="0"/>
          </a:p>
        </p:txBody>
      </p:sp>
      <p:sp>
        <p:nvSpPr>
          <p:cNvPr id="11" name="Oval 10">
            <a:extLst>
              <a:ext uri="{FF2B5EF4-FFF2-40B4-BE49-F238E27FC236}">
                <a16:creationId xmlns:a16="http://schemas.microsoft.com/office/drawing/2014/main" id="{D58A8513-42F1-479E-8B42-193F163AF1EE}"/>
              </a:ext>
            </a:extLst>
          </p:cNvPr>
          <p:cNvSpPr/>
          <p:nvPr/>
        </p:nvSpPr>
        <p:spPr>
          <a:xfrm>
            <a:off x="8116584" y="2058204"/>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5</a:t>
            </a:r>
          </a:p>
        </p:txBody>
      </p:sp>
      <p:sp>
        <p:nvSpPr>
          <p:cNvPr id="13" name="Oval 12">
            <a:extLst>
              <a:ext uri="{FF2B5EF4-FFF2-40B4-BE49-F238E27FC236}">
                <a16:creationId xmlns:a16="http://schemas.microsoft.com/office/drawing/2014/main" id="{458D353B-4F69-4AB2-AE2E-976D7C440622}"/>
              </a:ext>
            </a:extLst>
          </p:cNvPr>
          <p:cNvSpPr/>
          <p:nvPr/>
        </p:nvSpPr>
        <p:spPr>
          <a:xfrm>
            <a:off x="916108" y="2239667"/>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4" name="Oval 13">
            <a:extLst>
              <a:ext uri="{FF2B5EF4-FFF2-40B4-BE49-F238E27FC236}">
                <a16:creationId xmlns:a16="http://schemas.microsoft.com/office/drawing/2014/main" id="{1C70AD4A-C17A-4057-B3F8-52FEF7617002}"/>
              </a:ext>
            </a:extLst>
          </p:cNvPr>
          <p:cNvSpPr/>
          <p:nvPr/>
        </p:nvSpPr>
        <p:spPr>
          <a:xfrm>
            <a:off x="5606547" y="2576199"/>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Tree>
    <p:extLst>
      <p:ext uri="{BB962C8B-B14F-4D97-AF65-F5344CB8AC3E}">
        <p14:creationId xmlns:p14="http://schemas.microsoft.com/office/powerpoint/2010/main" val="293561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78C4329B-9256-4B69-8B8B-2E6B9F231C2E}"/>
              </a:ext>
            </a:extLst>
          </p:cNvPr>
          <p:cNvPicPr>
            <a:picLocks noChangeAspect="1"/>
          </p:cNvPicPr>
          <p:nvPr/>
        </p:nvPicPr>
        <p:blipFill>
          <a:blip r:embed="rId3"/>
          <a:stretch>
            <a:fillRect/>
          </a:stretch>
        </p:blipFill>
        <p:spPr>
          <a:xfrm>
            <a:off x="4690369" y="889472"/>
            <a:ext cx="4131076" cy="2880036"/>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67686FCE-40EF-4C90-938B-994FA1AD321E}"/>
              </a:ext>
            </a:extLst>
          </p:cNvPr>
          <p:cNvPicPr>
            <a:picLocks noChangeAspect="1"/>
          </p:cNvPicPr>
          <p:nvPr/>
        </p:nvPicPr>
        <p:blipFill>
          <a:blip r:embed="rId4"/>
          <a:stretch>
            <a:fillRect/>
          </a:stretch>
        </p:blipFill>
        <p:spPr>
          <a:xfrm>
            <a:off x="127527" y="985610"/>
            <a:ext cx="4326106" cy="2862000"/>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See Aligned Expectations at a Glance </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54792" y="4028981"/>
            <a:ext cx="7855410"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200" dirty="0"/>
          </a:p>
          <a:p>
            <a:pPr marL="257175" indent="-257175">
              <a:spcBef>
                <a:spcPts val="316"/>
              </a:spcBef>
              <a:buSzPct val="100000"/>
              <a:buFont typeface="+mj-lt"/>
              <a:buAutoNum type="arabicPeriod"/>
            </a:pPr>
            <a:r>
              <a:rPr lang="en-US" sz="1200" dirty="0"/>
              <a:t>See how many expectations have been covered here. Click the Expectations widget to see where expectations have been aligned.</a:t>
            </a:r>
          </a:p>
          <a:p>
            <a:pPr marL="257175" indent="-257175">
              <a:spcBef>
                <a:spcPts val="316"/>
              </a:spcBef>
              <a:buSzPct val="100000"/>
              <a:buFont typeface="+mj-lt"/>
              <a:buAutoNum type="arabicPeriod"/>
            </a:pPr>
            <a:r>
              <a:rPr lang="en-US" sz="1200" dirty="0"/>
              <a:t>Browse to see how many times an expectation has been aligned to a Unit/Module.</a:t>
            </a:r>
          </a:p>
          <a:p>
            <a:pPr marL="257175" indent="-257175">
              <a:spcBef>
                <a:spcPts val="316"/>
              </a:spcBef>
              <a:buSzPct val="100000"/>
              <a:buFont typeface="+mj-lt"/>
              <a:buAutoNum type="arabicPeriod"/>
            </a:pPr>
            <a:r>
              <a:rPr lang="en-US" sz="1200" dirty="0"/>
              <a:t>Tip: Use this to see which expectations have not  yet been aligned to any learning material.</a:t>
            </a:r>
          </a:p>
          <a:p>
            <a:pPr marL="257175" indent="-257175">
              <a:spcBef>
                <a:spcPts val="316"/>
              </a:spcBef>
              <a:buSzPct val="100000"/>
              <a:buFont typeface="+mj-lt"/>
              <a:buAutoNum type="arabicPeriod"/>
            </a:pPr>
            <a:endParaRPr sz="1200" dirty="0"/>
          </a:p>
          <a:p>
            <a:pPr marL="228600" indent="-228600">
              <a:spcBef>
                <a:spcPts val="316"/>
              </a:spcBef>
              <a:buFont typeface="+mj-lt"/>
              <a:buAutoNum type="arabicPeriod"/>
            </a:pPr>
            <a:endParaRPr sz="1200" dirty="0"/>
          </a:p>
        </p:txBody>
      </p:sp>
      <p:sp>
        <p:nvSpPr>
          <p:cNvPr id="11" name="Oval 10">
            <a:extLst>
              <a:ext uri="{FF2B5EF4-FFF2-40B4-BE49-F238E27FC236}">
                <a16:creationId xmlns:a16="http://schemas.microsoft.com/office/drawing/2014/main" id="{D58A8513-42F1-479E-8B42-193F163AF1EE}"/>
              </a:ext>
            </a:extLst>
          </p:cNvPr>
          <p:cNvSpPr/>
          <p:nvPr/>
        </p:nvSpPr>
        <p:spPr>
          <a:xfrm>
            <a:off x="6700048" y="1266098"/>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3" name="Oval 12">
            <a:extLst>
              <a:ext uri="{FF2B5EF4-FFF2-40B4-BE49-F238E27FC236}">
                <a16:creationId xmlns:a16="http://schemas.microsoft.com/office/drawing/2014/main" id="{458D353B-4F69-4AB2-AE2E-976D7C440622}"/>
              </a:ext>
            </a:extLst>
          </p:cNvPr>
          <p:cNvSpPr/>
          <p:nvPr/>
        </p:nvSpPr>
        <p:spPr>
          <a:xfrm>
            <a:off x="540214" y="1616508"/>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4" name="Oval 13">
            <a:extLst>
              <a:ext uri="{FF2B5EF4-FFF2-40B4-BE49-F238E27FC236}">
                <a16:creationId xmlns:a16="http://schemas.microsoft.com/office/drawing/2014/main" id="{1C70AD4A-C17A-4057-B3F8-52FEF7617002}"/>
              </a:ext>
            </a:extLst>
          </p:cNvPr>
          <p:cNvSpPr/>
          <p:nvPr/>
        </p:nvSpPr>
        <p:spPr>
          <a:xfrm>
            <a:off x="5849486" y="2390286"/>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Tree>
    <p:extLst>
      <p:ext uri="{BB962C8B-B14F-4D97-AF65-F5344CB8AC3E}">
        <p14:creationId xmlns:p14="http://schemas.microsoft.com/office/powerpoint/2010/main" val="424566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6" name="Picture 5">
            <a:extLst>
              <a:ext uri="{FF2B5EF4-FFF2-40B4-BE49-F238E27FC236}">
                <a16:creationId xmlns:a16="http://schemas.microsoft.com/office/drawing/2014/main" id="{A849DECF-D05D-4DB0-B604-1886FE6B0FCD}"/>
              </a:ext>
            </a:extLst>
          </p:cNvPr>
          <p:cNvPicPr>
            <a:picLocks noChangeAspect="1"/>
          </p:cNvPicPr>
          <p:nvPr/>
        </p:nvPicPr>
        <p:blipFill>
          <a:blip r:embed="rId3"/>
          <a:stretch>
            <a:fillRect/>
          </a:stretch>
        </p:blipFill>
        <p:spPr>
          <a:xfrm>
            <a:off x="374303" y="1265111"/>
            <a:ext cx="5166799" cy="2253700"/>
          </a:xfrm>
          <a:prstGeom prst="rect">
            <a:avLst/>
          </a:prstGeom>
          <a:ln>
            <a:no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EA39AEC8-396E-4BA4-9A46-11FA9E3AD9FF}"/>
              </a:ext>
            </a:extLst>
          </p:cNvPr>
          <p:cNvGrpSpPr/>
          <p:nvPr/>
        </p:nvGrpSpPr>
        <p:grpSpPr>
          <a:xfrm>
            <a:off x="6084175" y="922629"/>
            <a:ext cx="2259728" cy="3053470"/>
            <a:chOff x="6084175" y="922629"/>
            <a:chExt cx="2259728" cy="3053470"/>
          </a:xfrm>
        </p:grpSpPr>
        <p:pic>
          <p:nvPicPr>
            <p:cNvPr id="7" name="Picture 6">
              <a:extLst>
                <a:ext uri="{FF2B5EF4-FFF2-40B4-BE49-F238E27FC236}">
                  <a16:creationId xmlns:a16="http://schemas.microsoft.com/office/drawing/2014/main" id="{C36EEB4D-4799-40B9-8910-1C299DBCBC19}"/>
                </a:ext>
              </a:extLst>
            </p:cNvPr>
            <p:cNvPicPr>
              <a:picLocks noChangeAspect="1"/>
            </p:cNvPicPr>
            <p:nvPr/>
          </p:nvPicPr>
          <p:blipFill>
            <a:blip r:embed="rId4"/>
            <a:stretch>
              <a:fillRect/>
            </a:stretch>
          </p:blipFill>
          <p:spPr>
            <a:xfrm>
              <a:off x="6084175" y="922629"/>
              <a:ext cx="2259728" cy="305347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A8F4E7E7-15B7-4673-9703-2F7D9EBED486}"/>
                </a:ext>
              </a:extLst>
            </p:cNvPr>
            <p:cNvPicPr>
              <a:picLocks noChangeAspect="1"/>
            </p:cNvPicPr>
            <p:nvPr/>
          </p:nvPicPr>
          <p:blipFill rotWithShape="1">
            <a:blip r:embed="rId5"/>
            <a:srcRect l="4760" t="3365" r="11631" b="-6890"/>
            <a:stretch/>
          </p:blipFill>
          <p:spPr>
            <a:xfrm>
              <a:off x="6148564" y="3313079"/>
              <a:ext cx="2081036" cy="573121"/>
            </a:xfrm>
            <a:prstGeom prst="rect">
              <a:avLst/>
            </a:prstGeom>
          </p:spPr>
        </p:pic>
      </p:grpSp>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Add an Expectation to an Assignment</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43875" y="4142634"/>
            <a:ext cx="7855410"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200" dirty="0"/>
              <a:t>Click “Expectations”</a:t>
            </a:r>
          </a:p>
          <a:p>
            <a:pPr marL="257175" indent="-257175">
              <a:spcBef>
                <a:spcPts val="316"/>
              </a:spcBef>
              <a:buSzPct val="100000"/>
              <a:buFont typeface="+mj-lt"/>
              <a:buAutoNum type="arabicPeriod"/>
            </a:pPr>
            <a:r>
              <a:rPr lang="en-US" sz="1200" dirty="0"/>
              <a:t>Browse and select the expectation(s) you like to include.</a:t>
            </a:r>
          </a:p>
          <a:p>
            <a:pPr marL="257175" indent="-257175">
              <a:spcBef>
                <a:spcPts val="316"/>
              </a:spcBef>
              <a:buSzPct val="100000"/>
              <a:buFont typeface="+mj-lt"/>
              <a:buAutoNum type="arabicPeriod"/>
            </a:pPr>
            <a:r>
              <a:rPr lang="en-US" sz="1200" dirty="0"/>
              <a:t>Click the “Add” button.</a:t>
            </a:r>
          </a:p>
          <a:p>
            <a:pPr marL="257175" indent="-257175">
              <a:spcBef>
                <a:spcPts val="316"/>
              </a:spcBef>
              <a:buSzPct val="100000"/>
              <a:buFont typeface="+mj-lt"/>
              <a:buAutoNum type="arabicPeriod"/>
            </a:pPr>
            <a:endParaRPr sz="1200" dirty="0"/>
          </a:p>
          <a:p>
            <a:pPr marL="228600" indent="-228600">
              <a:spcBef>
                <a:spcPts val="316"/>
              </a:spcBef>
              <a:buFont typeface="+mj-lt"/>
              <a:buAutoNum type="arabicPeriod"/>
            </a:pPr>
            <a:endParaRPr sz="1200" dirty="0"/>
          </a:p>
        </p:txBody>
      </p:sp>
      <p:sp>
        <p:nvSpPr>
          <p:cNvPr id="13" name="Oval 12">
            <a:extLst>
              <a:ext uri="{FF2B5EF4-FFF2-40B4-BE49-F238E27FC236}">
                <a16:creationId xmlns:a16="http://schemas.microsoft.com/office/drawing/2014/main" id="{458D353B-4F69-4AB2-AE2E-976D7C440622}"/>
              </a:ext>
            </a:extLst>
          </p:cNvPr>
          <p:cNvSpPr/>
          <p:nvPr/>
        </p:nvSpPr>
        <p:spPr>
          <a:xfrm>
            <a:off x="48062" y="1835975"/>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4" name="Oval 13">
            <a:extLst>
              <a:ext uri="{FF2B5EF4-FFF2-40B4-BE49-F238E27FC236}">
                <a16:creationId xmlns:a16="http://schemas.microsoft.com/office/drawing/2014/main" id="{1C70AD4A-C17A-4057-B3F8-52FEF7617002}"/>
              </a:ext>
            </a:extLst>
          </p:cNvPr>
          <p:cNvSpPr/>
          <p:nvPr/>
        </p:nvSpPr>
        <p:spPr>
          <a:xfrm>
            <a:off x="5867343" y="2585559"/>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5" name="Oval 14">
            <a:extLst>
              <a:ext uri="{FF2B5EF4-FFF2-40B4-BE49-F238E27FC236}">
                <a16:creationId xmlns:a16="http://schemas.microsoft.com/office/drawing/2014/main" id="{E6E70D60-1B2D-4813-BBEB-497B6D7AF950}"/>
              </a:ext>
            </a:extLst>
          </p:cNvPr>
          <p:cNvSpPr/>
          <p:nvPr/>
        </p:nvSpPr>
        <p:spPr>
          <a:xfrm>
            <a:off x="5757934" y="3286332"/>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Tree>
    <p:extLst>
      <p:ext uri="{BB962C8B-B14F-4D97-AF65-F5344CB8AC3E}">
        <p14:creationId xmlns:p14="http://schemas.microsoft.com/office/powerpoint/2010/main" val="129839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2976F7BF-802E-4193-9DEF-BA4BF410D2C8}"/>
              </a:ext>
            </a:extLst>
          </p:cNvPr>
          <p:cNvPicPr>
            <a:picLocks noChangeAspect="1"/>
          </p:cNvPicPr>
          <p:nvPr/>
        </p:nvPicPr>
        <p:blipFill>
          <a:blip r:embed="rId3"/>
          <a:stretch>
            <a:fillRect/>
          </a:stretch>
        </p:blipFill>
        <p:spPr>
          <a:xfrm>
            <a:off x="5990279" y="814319"/>
            <a:ext cx="2686702" cy="3514862"/>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BCE93380-1471-423C-A4AC-66EF3051DD8B}"/>
              </a:ext>
            </a:extLst>
          </p:cNvPr>
          <p:cNvPicPr>
            <a:picLocks noChangeAspect="1"/>
          </p:cNvPicPr>
          <p:nvPr/>
        </p:nvPicPr>
        <p:blipFill>
          <a:blip r:embed="rId4"/>
          <a:stretch>
            <a:fillRect/>
          </a:stretch>
        </p:blipFill>
        <p:spPr>
          <a:xfrm>
            <a:off x="405149" y="727703"/>
            <a:ext cx="5006590" cy="322220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Add an Expectation to a Rubric</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56377" y="4138056"/>
            <a:ext cx="5733902"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200" dirty="0"/>
              <a:t>Click “Expectations”</a:t>
            </a:r>
          </a:p>
          <a:p>
            <a:pPr marL="257175" indent="-257175">
              <a:spcBef>
                <a:spcPts val="316"/>
              </a:spcBef>
              <a:buSzPct val="100000"/>
              <a:buFont typeface="+mj-lt"/>
              <a:buAutoNum type="arabicPeriod"/>
            </a:pPr>
            <a:r>
              <a:rPr lang="en-US" sz="1200" dirty="0"/>
              <a:t>Browse and select the expectation(s) you like to include</a:t>
            </a:r>
          </a:p>
          <a:p>
            <a:pPr marL="257175" indent="-257175">
              <a:spcBef>
                <a:spcPts val="316"/>
              </a:spcBef>
              <a:buSzPct val="100000"/>
              <a:buFont typeface="+mj-lt"/>
              <a:buAutoNum type="arabicPeriod"/>
            </a:pPr>
            <a:r>
              <a:rPr lang="en-US" sz="1200" dirty="0"/>
              <a:t>Click the “Align Expectations” button.</a:t>
            </a:r>
          </a:p>
          <a:p>
            <a:pPr marL="257175" indent="-257175">
              <a:spcBef>
                <a:spcPts val="316"/>
              </a:spcBef>
              <a:buSzPct val="100000"/>
              <a:buFont typeface="+mj-lt"/>
              <a:buAutoNum type="arabicPeriod"/>
            </a:pPr>
            <a:endParaRPr sz="1200" dirty="0"/>
          </a:p>
          <a:p>
            <a:pPr marL="228600" indent="-228600">
              <a:spcBef>
                <a:spcPts val="316"/>
              </a:spcBef>
              <a:buFont typeface="+mj-lt"/>
              <a:buAutoNum type="arabicPeriod"/>
            </a:pPr>
            <a:endParaRPr sz="1200" dirty="0"/>
          </a:p>
        </p:txBody>
      </p:sp>
      <p:sp>
        <p:nvSpPr>
          <p:cNvPr id="13" name="Oval 12">
            <a:extLst>
              <a:ext uri="{FF2B5EF4-FFF2-40B4-BE49-F238E27FC236}">
                <a16:creationId xmlns:a16="http://schemas.microsoft.com/office/drawing/2014/main" id="{458D353B-4F69-4AB2-AE2E-976D7C440622}"/>
              </a:ext>
            </a:extLst>
          </p:cNvPr>
          <p:cNvSpPr/>
          <p:nvPr/>
        </p:nvSpPr>
        <p:spPr>
          <a:xfrm>
            <a:off x="191361" y="2757812"/>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4" name="Oval 13">
            <a:extLst>
              <a:ext uri="{FF2B5EF4-FFF2-40B4-BE49-F238E27FC236}">
                <a16:creationId xmlns:a16="http://schemas.microsoft.com/office/drawing/2014/main" id="{1C70AD4A-C17A-4057-B3F8-52FEF7617002}"/>
              </a:ext>
            </a:extLst>
          </p:cNvPr>
          <p:cNvSpPr/>
          <p:nvPr/>
        </p:nvSpPr>
        <p:spPr>
          <a:xfrm>
            <a:off x="5775395" y="2521052"/>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5" name="Oval 14">
            <a:extLst>
              <a:ext uri="{FF2B5EF4-FFF2-40B4-BE49-F238E27FC236}">
                <a16:creationId xmlns:a16="http://schemas.microsoft.com/office/drawing/2014/main" id="{C2F69EB5-C1D7-4D6E-AED0-4CA91F047EB1}"/>
              </a:ext>
            </a:extLst>
          </p:cNvPr>
          <p:cNvSpPr/>
          <p:nvPr/>
        </p:nvSpPr>
        <p:spPr>
          <a:xfrm>
            <a:off x="5775395" y="3709696"/>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Tree>
    <p:extLst>
      <p:ext uri="{BB962C8B-B14F-4D97-AF65-F5344CB8AC3E}">
        <p14:creationId xmlns:p14="http://schemas.microsoft.com/office/powerpoint/2010/main" val="33513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79E0F776-BF11-48F0-ACEB-233DE0942231}"/>
              </a:ext>
            </a:extLst>
          </p:cNvPr>
          <p:cNvPicPr>
            <a:picLocks noChangeAspect="1"/>
          </p:cNvPicPr>
          <p:nvPr/>
        </p:nvPicPr>
        <p:blipFill>
          <a:blip r:embed="rId3"/>
          <a:stretch>
            <a:fillRect/>
          </a:stretch>
        </p:blipFill>
        <p:spPr>
          <a:xfrm>
            <a:off x="1533525" y="733594"/>
            <a:ext cx="6076950" cy="367631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8173992" cy="993825"/>
          </a:xfrm>
          <a:prstGeom prst="rect">
            <a:avLst/>
          </a:prstGeom>
        </p:spPr>
        <p:txBody>
          <a:bodyPr spcFirstLastPara="1" wrap="square" lIns="68569" tIns="34275" rIns="68569" bIns="34275" anchor="t" anchorCtr="0">
            <a:noAutofit/>
          </a:bodyPr>
          <a:lstStyle/>
          <a:p>
            <a:r>
              <a:rPr lang="en-CA" dirty="0"/>
              <a:t>Add a Standard to a Portfolio Artifact (1/2)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56377" y="4555686"/>
            <a:ext cx="5733902"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200" dirty="0"/>
              <a:t>Click “Expectations”</a:t>
            </a:r>
          </a:p>
          <a:p>
            <a:pPr marL="0" indent="0">
              <a:spcBef>
                <a:spcPts val="316"/>
              </a:spcBef>
              <a:buSzPct val="100000"/>
            </a:pPr>
            <a:endParaRPr sz="1200" dirty="0"/>
          </a:p>
          <a:p>
            <a:pPr marL="228600" indent="-228600">
              <a:spcBef>
                <a:spcPts val="316"/>
              </a:spcBef>
              <a:buFont typeface="+mj-lt"/>
              <a:buAutoNum type="arabicPeriod"/>
            </a:pPr>
            <a:endParaRPr sz="1200" dirty="0"/>
          </a:p>
        </p:txBody>
      </p:sp>
      <p:sp>
        <p:nvSpPr>
          <p:cNvPr id="13" name="Oval 12">
            <a:extLst>
              <a:ext uri="{FF2B5EF4-FFF2-40B4-BE49-F238E27FC236}">
                <a16:creationId xmlns:a16="http://schemas.microsoft.com/office/drawing/2014/main" id="{458D353B-4F69-4AB2-AE2E-976D7C440622}"/>
              </a:ext>
            </a:extLst>
          </p:cNvPr>
          <p:cNvSpPr/>
          <p:nvPr/>
        </p:nvSpPr>
        <p:spPr>
          <a:xfrm>
            <a:off x="5163696" y="3337929"/>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Tree>
    <p:extLst>
      <p:ext uri="{BB962C8B-B14F-4D97-AF65-F5344CB8AC3E}">
        <p14:creationId xmlns:p14="http://schemas.microsoft.com/office/powerpoint/2010/main" val="262296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0689939A-3218-46CE-B61E-F84161C21FC8}"/>
              </a:ext>
            </a:extLst>
          </p:cNvPr>
          <p:cNvPicPr>
            <a:picLocks noChangeAspect="1"/>
          </p:cNvPicPr>
          <p:nvPr/>
        </p:nvPicPr>
        <p:blipFill>
          <a:blip r:embed="rId3"/>
          <a:stretch>
            <a:fillRect/>
          </a:stretch>
        </p:blipFill>
        <p:spPr>
          <a:xfrm>
            <a:off x="1165217" y="937985"/>
            <a:ext cx="6098612" cy="3209214"/>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8173992" cy="993825"/>
          </a:xfrm>
          <a:prstGeom prst="rect">
            <a:avLst/>
          </a:prstGeom>
        </p:spPr>
        <p:txBody>
          <a:bodyPr spcFirstLastPara="1" wrap="square" lIns="68569" tIns="34275" rIns="68569" bIns="34275" anchor="t" anchorCtr="0">
            <a:noAutofit/>
          </a:bodyPr>
          <a:lstStyle/>
          <a:p>
            <a:r>
              <a:rPr lang="en-CA" dirty="0"/>
              <a:t>Add a Standard to a Portfolio Artifact (2/2)</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66651" y="4376546"/>
            <a:ext cx="5733902" cy="993824"/>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startAt="2"/>
            </a:pPr>
            <a:r>
              <a:rPr lang="en-US" sz="1200" dirty="0"/>
              <a:t>Browse and select the expectation(s) you like to include</a:t>
            </a:r>
          </a:p>
          <a:p>
            <a:pPr marL="257175" indent="-257175">
              <a:spcBef>
                <a:spcPts val="316"/>
              </a:spcBef>
              <a:buSzPct val="100000"/>
              <a:buFont typeface="+mj-lt"/>
              <a:buAutoNum type="arabicPeriod" startAt="2"/>
            </a:pPr>
            <a:r>
              <a:rPr lang="en-US" sz="1200" dirty="0"/>
              <a:t>Click the “Add” button.</a:t>
            </a:r>
          </a:p>
          <a:p>
            <a:pPr marL="257175" indent="-257175">
              <a:spcBef>
                <a:spcPts val="316"/>
              </a:spcBef>
              <a:buSzPct val="100000"/>
              <a:buFont typeface="+mj-lt"/>
              <a:buAutoNum type="arabicPeriod" startAt="2"/>
            </a:pPr>
            <a:endParaRPr sz="1200" dirty="0"/>
          </a:p>
          <a:p>
            <a:pPr marL="228600" indent="-228600">
              <a:spcBef>
                <a:spcPts val="316"/>
              </a:spcBef>
              <a:buFont typeface="+mj-lt"/>
              <a:buAutoNum type="arabicPeriod" startAt="2"/>
            </a:pPr>
            <a:endParaRPr sz="1200" dirty="0"/>
          </a:p>
        </p:txBody>
      </p:sp>
      <p:sp>
        <p:nvSpPr>
          <p:cNvPr id="14" name="Oval 13">
            <a:extLst>
              <a:ext uri="{FF2B5EF4-FFF2-40B4-BE49-F238E27FC236}">
                <a16:creationId xmlns:a16="http://schemas.microsoft.com/office/drawing/2014/main" id="{1C70AD4A-C17A-4057-B3F8-52FEF7617002}"/>
              </a:ext>
            </a:extLst>
          </p:cNvPr>
          <p:cNvSpPr/>
          <p:nvPr/>
        </p:nvSpPr>
        <p:spPr>
          <a:xfrm>
            <a:off x="844673" y="3044674"/>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5" name="Oval 14">
            <a:extLst>
              <a:ext uri="{FF2B5EF4-FFF2-40B4-BE49-F238E27FC236}">
                <a16:creationId xmlns:a16="http://schemas.microsoft.com/office/drawing/2014/main" id="{C2F69EB5-C1D7-4D6E-AED0-4CA91F047EB1}"/>
              </a:ext>
            </a:extLst>
          </p:cNvPr>
          <p:cNvSpPr/>
          <p:nvPr/>
        </p:nvSpPr>
        <p:spPr>
          <a:xfrm>
            <a:off x="790061" y="3710610"/>
            <a:ext cx="429768" cy="362927"/>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Tree>
    <p:extLst>
      <p:ext uri="{BB962C8B-B14F-4D97-AF65-F5344CB8AC3E}">
        <p14:creationId xmlns:p14="http://schemas.microsoft.com/office/powerpoint/2010/main" val="413776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0" y="560373"/>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dirty="0"/>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197883" y="1927878"/>
            <a:ext cx="5081253" cy="255705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9"/>
                </a:solidFill>
                <a:effectLst/>
                <a:uLnTx/>
                <a:uFillTx/>
                <a:latin typeface="Arial" panose="020B0604020202020204"/>
                <a:ea typeface="+mn-ea"/>
                <a:cs typeface="+mn-cs"/>
              </a:rPr>
              <a:t>You will be able to:  </a:t>
            </a:r>
          </a:p>
          <a:p>
            <a:pPr marL="285750" indent="-285750" fontAlgn="base">
              <a:buFont typeface="Wingdings" panose="05000000000000000000" pitchFamily="2" charset="2"/>
              <a:buChar char="ü"/>
            </a:pPr>
            <a:r>
              <a:rPr lang="en-US" sz="1800" dirty="0">
                <a:solidFill>
                  <a:srgbClr val="595959"/>
                </a:solidFill>
              </a:rPr>
              <a:t>Import expectations into your course</a:t>
            </a:r>
          </a:p>
          <a:p>
            <a:pPr marL="285750" indent="-285750" fontAlgn="base">
              <a:buFont typeface="Wingdings" panose="05000000000000000000" pitchFamily="2" charset="2"/>
              <a:buChar char="ü"/>
            </a:pPr>
            <a:r>
              <a:rPr lang="en-US" sz="1800" dirty="0">
                <a:solidFill>
                  <a:srgbClr val="595959"/>
                </a:solidFill>
              </a:rPr>
              <a:t>Add expectations to Content</a:t>
            </a:r>
          </a:p>
          <a:p>
            <a:pPr marL="285750" indent="-285750" fontAlgn="base">
              <a:buFont typeface="Wingdings" panose="05000000000000000000" pitchFamily="2" charset="2"/>
              <a:buChar char="ü"/>
            </a:pPr>
            <a:r>
              <a:rPr lang="en-US" sz="1800" dirty="0">
                <a:solidFill>
                  <a:srgbClr val="595959"/>
                </a:solidFill>
              </a:rPr>
              <a:t>Add expectations to Assignments, Rubrics and Portfolio Artifacts</a:t>
            </a:r>
          </a:p>
          <a:p>
            <a:pPr marL="285750" indent="-285750" fontAlgn="base">
              <a:buFont typeface="Wingdings" panose="05000000000000000000" pitchFamily="2" charset="2"/>
              <a:buChar char="ü"/>
            </a:pPr>
            <a:r>
              <a:rPr lang="en-US" sz="1800" dirty="0">
                <a:solidFill>
                  <a:srgbClr val="595959"/>
                </a:solidFill>
              </a:rPr>
              <a:t>Assess against expectations</a:t>
            </a:r>
          </a:p>
          <a:p>
            <a:pPr marL="285750" indent="-285750" fontAlgn="base">
              <a:buFont typeface="Wingdings" panose="05000000000000000000" pitchFamily="2" charset="2"/>
              <a:buChar char="ü"/>
            </a:pPr>
            <a:r>
              <a:rPr lang="en-US" sz="1800" dirty="0">
                <a:solidFill>
                  <a:srgbClr val="595959"/>
                </a:solidFill>
              </a:rPr>
              <a:t>Track student progress against expectations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572000" y="2117280"/>
            <a:ext cx="4664468"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B72C2"/>
              </a:buClr>
              <a:buSzPts val="2300"/>
              <a:buFont typeface="Arial"/>
              <a:buNone/>
              <a:tabLst/>
              <a:defRPr/>
            </a:pPr>
            <a:r>
              <a:rPr kumimoji="0" lang="en-US" sz="2800" b="1" i="0" u="none" strike="noStrike" kern="1200" cap="none" spc="0" normalizeH="0" baseline="0" noProof="0" dirty="0">
                <a:ln>
                  <a:noFill/>
                </a:ln>
                <a:solidFill>
                  <a:srgbClr val="565A5C"/>
                </a:solidFill>
                <a:effectLst/>
                <a:uLnTx/>
                <a:uFillTx/>
                <a:latin typeface="Arial"/>
                <a:cs typeface="Arial"/>
                <a:sym typeface="Arial"/>
              </a:rPr>
              <a:t>Using Learning Outcomes in Brightspace</a:t>
            </a:r>
          </a:p>
        </p:txBody>
      </p:sp>
    </p:spTree>
    <p:extLst>
      <p:ext uri="{BB962C8B-B14F-4D97-AF65-F5344CB8AC3E}">
        <p14:creationId xmlns:p14="http://schemas.microsoft.com/office/powerpoint/2010/main" val="281545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A8EC5D-64FC-4082-BCDE-956D2C04F2B0}"/>
              </a:ext>
            </a:extLst>
          </p:cNvPr>
          <p:cNvPicPr>
            <a:picLocks noChangeAspect="1"/>
          </p:cNvPicPr>
          <p:nvPr/>
        </p:nvPicPr>
        <p:blipFill>
          <a:blip r:embed="rId3"/>
          <a:stretch>
            <a:fillRect/>
          </a:stretch>
        </p:blipFill>
        <p:spPr>
          <a:xfrm>
            <a:off x="4207395" y="1040294"/>
            <a:ext cx="4759088" cy="3062912"/>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dirty="0"/>
              <a:t>Give This a Try!</a:t>
            </a:r>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273474" y="2145286"/>
            <a:ext cx="3827358" cy="1674239"/>
          </a:xfrm>
        </p:spPr>
        <p:txBody>
          <a:bodyPr/>
          <a:lstStyle/>
          <a:p>
            <a:pPr marL="257175" indent="-257175">
              <a:buFont typeface="+mj-lt"/>
              <a:buAutoNum type="arabicPeriod"/>
            </a:pPr>
            <a:r>
              <a:rPr lang="en-US" dirty="0"/>
              <a:t>Import expectations into your course.</a:t>
            </a:r>
          </a:p>
          <a:p>
            <a:endParaRPr lang="en-US" dirty="0"/>
          </a:p>
          <a:p>
            <a:pPr marL="257175" indent="-257175">
              <a:buFont typeface="+mj-lt"/>
              <a:buAutoNum type="arabicPeriod" startAt="2"/>
            </a:pPr>
            <a:r>
              <a:rPr lang="en-US" dirty="0"/>
              <a:t>Add expectations to one of your Rubrics or create a Rubric and add expectations to your success criteria.</a:t>
            </a:r>
          </a:p>
          <a:p>
            <a:endParaRPr lang="en-US" dirty="0"/>
          </a:p>
        </p:txBody>
      </p:sp>
      <p:sp>
        <p:nvSpPr>
          <p:cNvPr id="8" name="Rectangle 7">
            <a:extLst>
              <a:ext uri="{FF2B5EF4-FFF2-40B4-BE49-F238E27FC236}">
                <a16:creationId xmlns:a16="http://schemas.microsoft.com/office/drawing/2014/main" id="{0BF82FC6-2BAC-48B0-A031-61F5A5AD960C}"/>
              </a:ext>
            </a:extLst>
          </p:cNvPr>
          <p:cNvSpPr/>
          <p:nvPr/>
        </p:nvSpPr>
        <p:spPr>
          <a:xfrm>
            <a:off x="4345009" y="3211852"/>
            <a:ext cx="687553" cy="296813"/>
          </a:xfrm>
          <a:prstGeom prst="rect">
            <a:avLst/>
          </a:prstGeom>
          <a:noFill/>
          <a:ln w="57150" cap="flat" cmpd="sng" algn="ctr">
            <a:solidFill>
              <a:srgbClr val="E8751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65A5C"/>
              </a:solidFill>
              <a:effectLst/>
              <a:uLnTx/>
              <a:uFillTx/>
              <a:latin typeface="Calibri"/>
              <a:ea typeface="+mn-ea"/>
              <a:cs typeface="+mn-cs"/>
            </a:endParaRPr>
          </a:p>
        </p:txBody>
      </p:sp>
    </p:spTree>
    <p:extLst>
      <p:ext uri="{BB962C8B-B14F-4D97-AF65-F5344CB8AC3E}">
        <p14:creationId xmlns:p14="http://schemas.microsoft.com/office/powerpoint/2010/main" val="258862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15975" y="1328669"/>
            <a:ext cx="4928026" cy="3493294"/>
          </a:xfrm>
          <a:prstGeom prst="rect">
            <a:avLst/>
          </a:prstGeom>
          <a:noFill/>
          <a:ln>
            <a:noFill/>
          </a:ln>
        </p:spPr>
        <p:txBody>
          <a:bodyPr spcFirstLastPara="1" vert="horz" wrap="square" lIns="68569" tIns="34275" rIns="68569" bIns="34275" rtlCol="0" anchor="t" anchorCtr="0">
            <a:noAutofit/>
          </a:bodyPr>
          <a:lstStyle/>
          <a:p>
            <a:pPr marL="0" indent="0" fontAlgn="base">
              <a:buNone/>
            </a:pPr>
            <a:endParaRPr lang="en-US" sz="1500" u="sng" dirty="0">
              <a:solidFill>
                <a:srgbClr val="0070C0"/>
              </a:solidFill>
              <a:hlinkClick r:id="rId3">
                <a:extLst>
                  <a:ext uri="{A12FA001-AC4F-418D-AE19-62706E023703}">
                    <ahyp:hlinkClr xmlns:ahyp="http://schemas.microsoft.com/office/drawing/2018/hyperlinkcolor" val="tx"/>
                  </a:ext>
                </a:extLst>
              </a:hlinkClick>
            </a:endParaRPr>
          </a:p>
          <a:p>
            <a:pPr fontAlgn="base"/>
            <a:r>
              <a:rPr lang="en-US" sz="1500" u="sng" dirty="0">
                <a:solidFill>
                  <a:srgbClr val="0070C0"/>
                </a:solidFill>
                <a:hlinkClick r:id="rId3">
                  <a:extLst>
                    <a:ext uri="{A12FA001-AC4F-418D-AE19-62706E023703}">
                      <ahyp:hlinkClr xmlns:ahyp="http://schemas.microsoft.com/office/drawing/2018/hyperlinkcolor" val="tx"/>
                    </a:ext>
                  </a:extLst>
                </a:hlinkClick>
              </a:rPr>
              <a:t>Brightspace Quick Start Guide K-12</a:t>
            </a:r>
            <a:endParaRPr lang="en-US" sz="1500" u="sng" dirty="0">
              <a:solidFill>
                <a:srgbClr val="0070C0"/>
              </a:solidFill>
            </a:endParaRPr>
          </a:p>
          <a:p>
            <a:pPr fontAlgn="base"/>
            <a:r>
              <a:rPr lang="en-US" sz="1500" u="sng" dirty="0">
                <a:solidFill>
                  <a:srgbClr val="0070C0"/>
                </a:solidFill>
                <a:hlinkClick r:id="rId4">
                  <a:extLst>
                    <a:ext uri="{A12FA001-AC4F-418D-AE19-62706E023703}">
                      <ahyp:hlinkClr xmlns:ahyp="http://schemas.microsoft.com/office/drawing/2018/hyperlinkcolor" val="tx"/>
                    </a:ext>
                  </a:extLst>
                </a:hlinkClick>
              </a:rPr>
              <a:t>D2L Parent and Guardian Support Site</a:t>
            </a:r>
            <a:endParaRPr lang="en-US" sz="1500" u="sng" dirty="0">
              <a:solidFill>
                <a:srgbClr val="0070C0"/>
              </a:solidFill>
            </a:endParaRPr>
          </a:p>
          <a:p>
            <a:pPr fontAlgn="base"/>
            <a:r>
              <a:rPr lang="en-US" sz="1500" u="sng" dirty="0">
                <a:solidFill>
                  <a:srgbClr val="0070C0"/>
                </a:solidFill>
                <a:hlinkClick r:id="rId5">
                  <a:extLst>
                    <a:ext uri="{A12FA001-AC4F-418D-AE19-62706E023703}">
                      <ahyp:hlinkClr xmlns:ahyp="http://schemas.microsoft.com/office/drawing/2018/hyperlinkcolor" val="tx"/>
                    </a:ext>
                  </a:extLst>
                </a:hlinkClick>
              </a:rPr>
              <a:t>Edit Course Standards Alignment</a:t>
            </a:r>
            <a:endParaRPr lang="en-US" sz="1500" u="sng" dirty="0">
              <a:solidFill>
                <a:srgbClr val="0070C0"/>
              </a:solidFill>
            </a:endParaRPr>
          </a:p>
          <a:p>
            <a:pPr fontAlgn="base"/>
            <a:r>
              <a:rPr lang="en-US" sz="1500" u="sng" dirty="0">
                <a:solidFill>
                  <a:srgbClr val="0070C0"/>
                </a:solidFill>
                <a:hlinkClick r:id="rId6">
                  <a:extLst>
                    <a:ext uri="{A12FA001-AC4F-418D-AE19-62706E023703}">
                      <ahyp:hlinkClr xmlns:ahyp="http://schemas.microsoft.com/office/drawing/2018/hyperlinkcolor" val="tx"/>
                    </a:ext>
                  </a:extLst>
                </a:hlinkClick>
              </a:rPr>
              <a:t>Import Standards from Course Admin</a:t>
            </a:r>
            <a:endParaRPr lang="en-US" sz="1500" u="sng" dirty="0">
              <a:solidFill>
                <a:srgbClr val="0070C0"/>
              </a:solidFill>
            </a:endParaRPr>
          </a:p>
          <a:p>
            <a:pPr fontAlgn="base"/>
            <a:r>
              <a:rPr lang="en-US" sz="1500" u="sng" dirty="0">
                <a:solidFill>
                  <a:srgbClr val="0070C0"/>
                </a:solidFill>
                <a:hlinkClick r:id="rId7">
                  <a:extLst>
                    <a:ext uri="{A12FA001-AC4F-418D-AE19-62706E023703}">
                      <ahyp:hlinkClr xmlns:ahyp="http://schemas.microsoft.com/office/drawing/2018/hyperlinkcolor" val="tx"/>
                    </a:ext>
                  </a:extLst>
                </a:hlinkClick>
              </a:rPr>
              <a:t>Locate Gaps in Course Standards Coverage</a:t>
            </a:r>
            <a:endParaRPr lang="en-US" sz="1500" u="sng" dirty="0">
              <a:solidFill>
                <a:srgbClr val="0070C0"/>
              </a:solidFill>
            </a:endParaRPr>
          </a:p>
          <a:p>
            <a:pPr marL="0" indent="0">
              <a:spcBef>
                <a:spcPts val="0"/>
              </a:spcBef>
              <a:spcAft>
                <a:spcPts val="0"/>
              </a:spcAft>
              <a:buClr>
                <a:srgbClr val="3883CE"/>
              </a:buClr>
              <a:buSzPts val="1400"/>
            </a:pPr>
            <a:endParaRPr lang="en-US" sz="1500" u="sng" dirty="0">
              <a:solidFill>
                <a:srgbClr val="0070C0"/>
              </a:solidFill>
            </a:endParaRPr>
          </a:p>
          <a:p>
            <a:pPr marL="385763" indent="-319088">
              <a:spcBef>
                <a:spcPts val="0"/>
              </a:spcBef>
              <a:spcAft>
                <a:spcPts val="0"/>
              </a:spcAft>
              <a:buClr>
                <a:srgbClr val="595959"/>
              </a:buClr>
              <a:buSzPts val="14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Twitterhandle</a:t>
            </a:r>
            <a:endParaRPr lang="en-US" sz="2000" b="1" dirty="0">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districthashtag</a:t>
            </a:r>
            <a:endParaRPr lang="en-US" sz="2000" b="1" dirty="0">
              <a:solidFill>
                <a:srgbClr val="595959"/>
              </a:solidFill>
            </a:endParaRPr>
          </a:p>
          <a:p>
            <a:r>
              <a:rPr lang="en-US" sz="2000" b="1" dirty="0">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348850" cy="963663"/>
          </a:xfrm>
          <a:prstGeom prst="rect">
            <a:avLst/>
          </a:prstGeom>
          <a:noFill/>
          <a:ln>
            <a:noFill/>
          </a:ln>
        </p:spPr>
        <p:txBody>
          <a:bodyPr spcFirstLastPara="1" wrap="square" lIns="68575" tIns="34275" rIns="68575" bIns="34275" anchor="t" anchorCtr="0">
            <a:noAutofit/>
          </a:bodyPr>
          <a:lstStyle/>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Importing expectations into your course</a:t>
            </a: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Adding expectations to Content, Assignments, Rubrics and Portfolio Artifacts</a:t>
            </a: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Assessing against expectations and checking student progress</a:t>
            </a:r>
            <a:endParaRPr lang="en-US" sz="1600" dirty="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Resources</a:t>
            </a: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dirty="0"/>
              <a:t>How can people ask questions?</a:t>
            </a:r>
          </a:p>
          <a:p>
            <a:pPr marL="285750" indent="-285750">
              <a:buClrTx/>
            </a:pPr>
            <a:r>
              <a:rPr lang="en-US" sz="2200" dirty="0"/>
              <a:t>Webinar recording and slide deck will be available on ___________</a:t>
            </a:r>
          </a:p>
          <a:p>
            <a:pPr marL="285750" indent="-285750">
              <a:buClrTx/>
            </a:pPr>
            <a:r>
              <a:rPr lang="en-US" sz="2200" dirty="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8"/>
            <a:ext cx="2330690" cy="442052"/>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Exceptional student experiences and outcomes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504"/>
          <p:cNvSpPr txBox="1"/>
          <p:nvPr/>
        </p:nvSpPr>
        <p:spPr>
          <a:xfrm>
            <a:off x="925672" y="2090089"/>
            <a:ext cx="3373800" cy="11028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dirty="0">
                <a:ln>
                  <a:noFill/>
                </a:ln>
                <a:solidFill>
                  <a:srgbClr val="565A5C"/>
                </a:solidFill>
                <a:effectLst/>
                <a:uLnTx/>
                <a:uFillTx/>
                <a:latin typeface="Arial"/>
                <a:cs typeface="Arial"/>
                <a:sym typeface="Arial"/>
              </a:rPr>
              <a:t>Why </a:t>
            </a:r>
            <a:r>
              <a:rPr kumimoji="0" lang="en-US" sz="3000" b="0" i="0" u="none" strike="noStrike" kern="0" cap="none" spc="0" normalizeH="0" baseline="0" noProof="0" dirty="0">
                <a:ln>
                  <a:noFill/>
                </a:ln>
                <a:solidFill>
                  <a:srgbClr val="565A5C"/>
                </a:solidFill>
                <a:effectLst/>
                <a:uLnTx/>
                <a:uFillTx/>
                <a:latin typeface="Arial"/>
                <a:cs typeface="Arial"/>
                <a:sym typeface="Arial"/>
              </a:rPr>
              <a:t>Educators</a:t>
            </a:r>
            <a:endParaRPr kumimoji="0" sz="3000" b="0" i="0" u="none" strike="noStrike" kern="0" cap="none" spc="0" normalizeH="0" baseline="0" noProof="0" dirty="0">
              <a:ln>
                <a:noFill/>
              </a:ln>
              <a:solidFill>
                <a:srgbClr val="565A5C"/>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dirty="0">
                <a:ln>
                  <a:noFill/>
                </a:ln>
                <a:solidFill>
                  <a:srgbClr val="565A5C"/>
                </a:solidFill>
                <a:effectLst/>
                <a:uLnTx/>
                <a:uFillTx/>
                <a:latin typeface="Arial"/>
                <a:cs typeface="Arial"/>
                <a:sym typeface="Arial"/>
              </a:rPr>
              <a:t>      Brightspace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613" name="Google Shape;2613;p504"/>
          <p:cNvSpPr/>
          <p:nvPr/>
        </p:nvSpPr>
        <p:spPr>
          <a:xfrm>
            <a:off x="1003232"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18" name="Google Shape;2618;p504"/>
          <p:cNvSpPr/>
          <p:nvPr/>
        </p:nvSpPr>
        <p:spPr>
          <a:xfrm>
            <a:off x="5168105" y="1034468"/>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Equity for all students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5"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6"/>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4"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4"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8"/>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5" y="4357835"/>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3999" y="1819500"/>
            <a:ext cx="203915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Meaningful connections with parents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3999" y="2813558"/>
            <a:ext cx="1876315"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Tools teachers love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5" y="3705751"/>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Worry-free technology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7"/>
            <a:ext cx="2330690"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More partner, less vendor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Tree>
    <p:extLst>
      <p:ext uri="{BB962C8B-B14F-4D97-AF65-F5344CB8AC3E}">
        <p14:creationId xmlns:p14="http://schemas.microsoft.com/office/powerpoint/2010/main" val="390528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11324FB-0B3C-4B31-8FC1-E09099A36E87}"/>
              </a:ext>
            </a:extLst>
          </p:cNvPr>
          <p:cNvSpPr>
            <a:spLocks noGrp="1"/>
          </p:cNvSpPr>
          <p:nvPr>
            <p:ph type="title"/>
          </p:nvPr>
        </p:nvSpPr>
        <p:spPr>
          <a:xfrm>
            <a:off x="246740" y="212377"/>
            <a:ext cx="7615594" cy="71996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dirty="0">
                <a:solidFill>
                  <a:srgbClr val="595959"/>
                </a:solidFill>
              </a:rPr>
              <a:t>Using Learning Outcomes in Brightspace:</a:t>
            </a:r>
          </a:p>
        </p:txBody>
      </p:sp>
      <p:sp>
        <p:nvSpPr>
          <p:cNvPr id="41" name="Text Placeholder 4">
            <a:extLst>
              <a:ext uri="{FF2B5EF4-FFF2-40B4-BE49-F238E27FC236}">
                <a16:creationId xmlns:a16="http://schemas.microsoft.com/office/drawing/2014/main" id="{560CC83E-7760-4FFB-9409-80368675E470}"/>
              </a:ext>
            </a:extLst>
          </p:cNvPr>
          <p:cNvSpPr>
            <a:spLocks noGrp="1"/>
          </p:cNvSpPr>
          <p:nvPr>
            <p:ph type="body" sz="quarter" idx="12"/>
          </p:nvPr>
        </p:nvSpPr>
        <p:spPr>
          <a:xfrm>
            <a:off x="1935002" y="89736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Content</a:t>
            </a:r>
          </a:p>
        </p:txBody>
      </p:sp>
      <p:sp>
        <p:nvSpPr>
          <p:cNvPr id="43" name="Text Placeholder 6">
            <a:extLst>
              <a:ext uri="{FF2B5EF4-FFF2-40B4-BE49-F238E27FC236}">
                <a16:creationId xmlns:a16="http://schemas.microsoft.com/office/drawing/2014/main" id="{58D4FE61-A7E8-4B2B-BB02-66F0741A253E}"/>
              </a:ext>
            </a:extLst>
          </p:cNvPr>
          <p:cNvSpPr>
            <a:spLocks noGrp="1"/>
          </p:cNvSpPr>
          <p:nvPr>
            <p:ph type="body" sz="quarter" idx="14"/>
          </p:nvPr>
        </p:nvSpPr>
        <p:spPr>
          <a:xfrm>
            <a:off x="5216373" y="9037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Portfolio</a:t>
            </a:r>
          </a:p>
        </p:txBody>
      </p:sp>
      <p:sp>
        <p:nvSpPr>
          <p:cNvPr id="44" name="Text Placeholder 7">
            <a:extLst>
              <a:ext uri="{FF2B5EF4-FFF2-40B4-BE49-F238E27FC236}">
                <a16:creationId xmlns:a16="http://schemas.microsoft.com/office/drawing/2014/main" id="{8769C0F2-18E4-4586-BF31-E202A42FD7E6}"/>
              </a:ext>
            </a:extLst>
          </p:cNvPr>
          <p:cNvSpPr>
            <a:spLocks noGrp="1"/>
          </p:cNvSpPr>
          <p:nvPr>
            <p:ph type="body" sz="quarter" idx="15"/>
          </p:nvPr>
        </p:nvSpPr>
        <p:spPr>
          <a:xfrm>
            <a:off x="246740"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solidFill>
                  <a:srgbClr val="595959"/>
                </a:solidFill>
              </a:rPr>
              <a:t>Purpose:</a:t>
            </a:r>
          </a:p>
        </p:txBody>
      </p:sp>
      <p:sp>
        <p:nvSpPr>
          <p:cNvPr id="46" name="Text Placeholder 9">
            <a:extLst>
              <a:ext uri="{FF2B5EF4-FFF2-40B4-BE49-F238E27FC236}">
                <a16:creationId xmlns:a16="http://schemas.microsoft.com/office/drawing/2014/main" id="{92CE03CF-2F21-4228-AE14-E56FAA7479FE}"/>
              </a:ext>
            </a:extLst>
          </p:cNvPr>
          <p:cNvSpPr>
            <a:spLocks noGrp="1"/>
          </p:cNvSpPr>
          <p:nvPr>
            <p:ph type="body" sz="quarter" idx="17"/>
          </p:nvPr>
        </p:nvSpPr>
        <p:spPr>
          <a:xfrm>
            <a:off x="1961211" y="32991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8" name="Text Placeholder 11">
            <a:extLst>
              <a:ext uri="{FF2B5EF4-FFF2-40B4-BE49-F238E27FC236}">
                <a16:creationId xmlns:a16="http://schemas.microsoft.com/office/drawing/2014/main" id="{150429F3-22C4-4DB7-801A-AB2E95EC5203}"/>
              </a:ext>
            </a:extLst>
          </p:cNvPr>
          <p:cNvSpPr>
            <a:spLocks noGrp="1"/>
          </p:cNvSpPr>
          <p:nvPr>
            <p:ph type="body" sz="quarter" idx="19"/>
          </p:nvPr>
        </p:nvSpPr>
        <p:spPr>
          <a:xfrm>
            <a:off x="3593083" y="3300708"/>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9" name="Text Placeholder 12">
            <a:extLst>
              <a:ext uri="{FF2B5EF4-FFF2-40B4-BE49-F238E27FC236}">
                <a16:creationId xmlns:a16="http://schemas.microsoft.com/office/drawing/2014/main" id="{048BD90C-F607-459B-AD5D-57D3C1E4BE1E}"/>
              </a:ext>
            </a:extLst>
          </p:cNvPr>
          <p:cNvSpPr>
            <a:spLocks noGrp="1"/>
          </p:cNvSpPr>
          <p:nvPr>
            <p:ph type="body" sz="quarter" idx="20"/>
          </p:nvPr>
        </p:nvSpPr>
        <p:spPr>
          <a:xfrm>
            <a:off x="3927627" y="3780434"/>
            <a:ext cx="1547590"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dirty="0">
                <a:solidFill>
                  <a:srgbClr val="595959"/>
                </a:solidFill>
                <a:latin typeface="Calibri" panose="020F0502020204030204" pitchFamily="34" charset="0"/>
                <a:cs typeface="Calibri" panose="020F0502020204030204" pitchFamily="34" charset="0"/>
              </a:rPr>
              <a:t>Assess against expectations on Assignments, Rubrics (and more!)</a:t>
            </a:r>
          </a:p>
        </p:txBody>
      </p:sp>
      <p:sp>
        <p:nvSpPr>
          <p:cNvPr id="50" name="Text Placeholder 13">
            <a:extLst>
              <a:ext uri="{FF2B5EF4-FFF2-40B4-BE49-F238E27FC236}">
                <a16:creationId xmlns:a16="http://schemas.microsoft.com/office/drawing/2014/main" id="{08CA7728-A371-4879-AE63-A48ED9BF64E3}"/>
              </a:ext>
            </a:extLst>
          </p:cNvPr>
          <p:cNvSpPr>
            <a:spLocks noGrp="1"/>
          </p:cNvSpPr>
          <p:nvPr>
            <p:ph type="body" sz="quarter" idx="21"/>
          </p:nvPr>
        </p:nvSpPr>
        <p:spPr>
          <a:xfrm>
            <a:off x="5216374" y="3314259"/>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51" name="Text Placeholder 14">
            <a:extLst>
              <a:ext uri="{FF2B5EF4-FFF2-40B4-BE49-F238E27FC236}">
                <a16:creationId xmlns:a16="http://schemas.microsoft.com/office/drawing/2014/main" id="{444B7C33-EF21-4A48-A1FD-B18DB69D5E7D}"/>
              </a:ext>
            </a:extLst>
          </p:cNvPr>
          <p:cNvSpPr>
            <a:spLocks noGrp="1"/>
          </p:cNvSpPr>
          <p:nvPr>
            <p:ph type="body" sz="quarter" idx="22"/>
          </p:nvPr>
        </p:nvSpPr>
        <p:spPr>
          <a:xfrm>
            <a:off x="5591775" y="3785799"/>
            <a:ext cx="1424578"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fontAlgn="base"/>
            <a:r>
              <a:rPr lang="en-US" sz="1150" dirty="0">
                <a:solidFill>
                  <a:srgbClr val="595959"/>
                </a:solidFill>
                <a:latin typeface="Calibri" panose="020F0502020204030204" pitchFamily="34" charset="0"/>
              </a:rPr>
              <a:t>Use Portfolio to capture evidence of learning while still being able to assess against expectations.</a:t>
            </a:r>
          </a:p>
          <a:p>
            <a:pPr algn="l"/>
            <a:endParaRPr lang="en-US" sz="1150" dirty="0">
              <a:solidFill>
                <a:srgbClr val="595959"/>
              </a:solidFill>
            </a:endParaRPr>
          </a:p>
        </p:txBody>
      </p:sp>
      <p:sp>
        <p:nvSpPr>
          <p:cNvPr id="52" name="Text Placeholder 15">
            <a:extLst>
              <a:ext uri="{FF2B5EF4-FFF2-40B4-BE49-F238E27FC236}">
                <a16:creationId xmlns:a16="http://schemas.microsoft.com/office/drawing/2014/main" id="{D67B99DD-2AE4-4458-AFBB-501838D4FF36}"/>
              </a:ext>
            </a:extLst>
          </p:cNvPr>
          <p:cNvSpPr>
            <a:spLocks noGrp="1"/>
          </p:cNvSpPr>
          <p:nvPr>
            <p:ph type="body" sz="quarter" idx="23"/>
          </p:nvPr>
        </p:nvSpPr>
        <p:spPr>
          <a:xfrm>
            <a:off x="6793326"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3" name="Text Placeholder 2">
            <a:extLst>
              <a:ext uri="{FF2B5EF4-FFF2-40B4-BE49-F238E27FC236}">
                <a16:creationId xmlns:a16="http://schemas.microsoft.com/office/drawing/2014/main" id="{865A231A-B1A7-4B49-85E5-55736173BF60}"/>
              </a:ext>
            </a:extLst>
          </p:cNvPr>
          <p:cNvSpPr>
            <a:spLocks noGrp="1"/>
          </p:cNvSpPr>
          <p:nvPr>
            <p:ph type="body" sz="quarter" idx="18"/>
          </p:nvPr>
        </p:nvSpPr>
        <p:spPr>
          <a:xfrm>
            <a:off x="2278110" y="3697396"/>
            <a:ext cx="1499574" cy="391258"/>
          </a:xfrm>
        </p:spPr>
        <p:txBody>
          <a:bodyPr/>
          <a:lstStyle/>
          <a:p>
            <a:pPr lvl="0" algn="l" fontAlgn="base"/>
            <a:r>
              <a:rPr lang="en-US" sz="1150" dirty="0">
                <a:solidFill>
                  <a:srgbClr val="595959"/>
                </a:solidFill>
                <a:latin typeface="Calibri" panose="020F0502020204030204" pitchFamily="34" charset="0"/>
              </a:rPr>
              <a:t>Add expectations to your learning activities to keep track of how many expectations you’ve covered!</a:t>
            </a:r>
          </a:p>
          <a:p>
            <a:endParaRPr lang="en-US" sz="1150" dirty="0"/>
          </a:p>
        </p:txBody>
      </p:sp>
      <p:sp>
        <p:nvSpPr>
          <p:cNvPr id="26" name="Text Placeholder 2">
            <a:extLst>
              <a:ext uri="{FF2B5EF4-FFF2-40B4-BE49-F238E27FC236}">
                <a16:creationId xmlns:a16="http://schemas.microsoft.com/office/drawing/2014/main" id="{E36D1FE7-D3FD-4FAC-9426-35D212596D39}"/>
              </a:ext>
            </a:extLst>
          </p:cNvPr>
          <p:cNvSpPr txBox="1">
            <a:spLocks/>
          </p:cNvSpPr>
          <p:nvPr/>
        </p:nvSpPr>
        <p:spPr>
          <a:xfrm>
            <a:off x="3488479" y="898958"/>
            <a:ext cx="2110401"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Assignments &amp; Rubrics</a:t>
            </a:r>
          </a:p>
        </p:txBody>
      </p:sp>
      <p:sp>
        <p:nvSpPr>
          <p:cNvPr id="6" name="Text Placeholder 5">
            <a:extLst>
              <a:ext uri="{FF2B5EF4-FFF2-40B4-BE49-F238E27FC236}">
                <a16:creationId xmlns:a16="http://schemas.microsoft.com/office/drawing/2014/main" id="{235B3176-2A1B-4F27-B13E-825D0459D34E}"/>
              </a:ext>
            </a:extLst>
          </p:cNvPr>
          <p:cNvSpPr>
            <a:spLocks noGrp="1"/>
          </p:cNvSpPr>
          <p:nvPr>
            <p:ph type="body" sz="quarter" idx="16"/>
          </p:nvPr>
        </p:nvSpPr>
        <p:spPr/>
        <p:txBody>
          <a:bodyPr/>
          <a:lstStyle/>
          <a:p>
            <a:pPr algn="l"/>
            <a:r>
              <a:rPr lang="en-US" dirty="0"/>
              <a:t>Add curriculum expectations to your Brightspace Course and author your own expectations for your course!</a:t>
            </a:r>
          </a:p>
        </p:txBody>
      </p:sp>
      <p:sp>
        <p:nvSpPr>
          <p:cNvPr id="10" name="Text Placeholder 9">
            <a:extLst>
              <a:ext uri="{FF2B5EF4-FFF2-40B4-BE49-F238E27FC236}">
                <a16:creationId xmlns:a16="http://schemas.microsoft.com/office/drawing/2014/main" id="{FD00007B-4D6E-4A62-906F-E5CE37AB4154}"/>
              </a:ext>
            </a:extLst>
          </p:cNvPr>
          <p:cNvSpPr>
            <a:spLocks noGrp="1"/>
          </p:cNvSpPr>
          <p:nvPr>
            <p:ph type="body" sz="quarter" idx="24"/>
          </p:nvPr>
        </p:nvSpPr>
        <p:spPr>
          <a:xfrm>
            <a:off x="7065658" y="3744841"/>
            <a:ext cx="1778045" cy="391258"/>
          </a:xfrm>
        </p:spPr>
        <p:txBody>
          <a:bodyPr/>
          <a:lstStyle/>
          <a:p>
            <a:pPr algn="l"/>
            <a:r>
              <a:rPr lang="en-US" sz="1000" dirty="0"/>
              <a:t>Anytime you assess against an expectation, it will aggregate in Class Progress, so that both you and your students can see how students are progressing against expectations over time!</a:t>
            </a:r>
          </a:p>
        </p:txBody>
      </p:sp>
      <p:sp>
        <p:nvSpPr>
          <p:cNvPr id="25" name="Text Placeholder 4">
            <a:extLst>
              <a:ext uri="{FF2B5EF4-FFF2-40B4-BE49-F238E27FC236}">
                <a16:creationId xmlns:a16="http://schemas.microsoft.com/office/drawing/2014/main" id="{7FBBFA32-85AC-4091-95A1-AB6DE63E12D2}"/>
              </a:ext>
            </a:extLst>
          </p:cNvPr>
          <p:cNvSpPr txBox="1">
            <a:spLocks/>
          </p:cNvSpPr>
          <p:nvPr/>
        </p:nvSpPr>
        <p:spPr>
          <a:xfrm>
            <a:off x="447463" y="895762"/>
            <a:ext cx="1899437"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Expectations</a:t>
            </a:r>
          </a:p>
        </p:txBody>
      </p:sp>
      <p:sp>
        <p:nvSpPr>
          <p:cNvPr id="27" name="Text Placeholder 4">
            <a:extLst>
              <a:ext uri="{FF2B5EF4-FFF2-40B4-BE49-F238E27FC236}">
                <a16:creationId xmlns:a16="http://schemas.microsoft.com/office/drawing/2014/main" id="{F429F0AF-88A9-4F04-8733-DF8DFD3A1794}"/>
              </a:ext>
            </a:extLst>
          </p:cNvPr>
          <p:cNvSpPr txBox="1">
            <a:spLocks/>
          </p:cNvSpPr>
          <p:nvPr/>
        </p:nvSpPr>
        <p:spPr>
          <a:xfrm>
            <a:off x="6944267" y="903710"/>
            <a:ext cx="1899437"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Class Progress</a:t>
            </a:r>
          </a:p>
        </p:txBody>
      </p:sp>
      <p:pic>
        <p:nvPicPr>
          <p:cNvPr id="7" name="Picture 6" descr="A picture containing drawing, room&#10;&#10;Description automatically generated">
            <a:extLst>
              <a:ext uri="{FF2B5EF4-FFF2-40B4-BE49-F238E27FC236}">
                <a16:creationId xmlns:a16="http://schemas.microsoft.com/office/drawing/2014/main" id="{6BC6C282-B49A-4817-93E4-552061A15B6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69951" y="1622131"/>
            <a:ext cx="1219263" cy="1219263"/>
          </a:xfrm>
          <a:prstGeom prst="rect">
            <a:avLst/>
          </a:prstGeom>
        </p:spPr>
      </p:pic>
      <p:pic>
        <p:nvPicPr>
          <p:cNvPr id="12" name="Picture 11" descr="A picture containing clock, drawing&#10;&#10;Description automatically generated">
            <a:extLst>
              <a:ext uri="{FF2B5EF4-FFF2-40B4-BE49-F238E27FC236}">
                <a16:creationId xmlns:a16="http://schemas.microsoft.com/office/drawing/2014/main" id="{52FFC29F-7747-4A90-9927-9CB79767C00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2514" y="1622131"/>
            <a:ext cx="1219263" cy="1219263"/>
          </a:xfrm>
          <a:prstGeom prst="rect">
            <a:avLst/>
          </a:prstGeom>
        </p:spPr>
      </p:pic>
      <p:pic>
        <p:nvPicPr>
          <p:cNvPr id="14" name="Picture 13" descr="A close up of a sign&#10;&#10;Description automatically generated">
            <a:extLst>
              <a:ext uri="{FF2B5EF4-FFF2-40B4-BE49-F238E27FC236}">
                <a16:creationId xmlns:a16="http://schemas.microsoft.com/office/drawing/2014/main" id="{31A04BF9-4F6D-4E0B-B686-324BE2DC6D7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55565" y="1617323"/>
            <a:ext cx="1219263" cy="121926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08D922D2-603E-4291-BCEA-5052150113C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207388" y="1617322"/>
            <a:ext cx="1219263" cy="1219263"/>
          </a:xfrm>
          <a:prstGeom prst="rect">
            <a:avLst/>
          </a:prstGeom>
        </p:spPr>
      </p:pic>
      <p:pic>
        <p:nvPicPr>
          <p:cNvPr id="22" name="Picture 21" descr="A picture containing drawing, device, clock&#10;&#10;Description automatically generated">
            <a:extLst>
              <a:ext uri="{FF2B5EF4-FFF2-40B4-BE49-F238E27FC236}">
                <a16:creationId xmlns:a16="http://schemas.microsoft.com/office/drawing/2014/main" id="{8D1C9453-52F5-4066-BF79-0C42423BE8B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4337" y="1592179"/>
            <a:ext cx="1219263" cy="1219263"/>
          </a:xfrm>
          <a:prstGeom prst="rect">
            <a:avLst/>
          </a:prstGeom>
        </p:spPr>
      </p:pic>
    </p:spTree>
    <p:extLst>
      <p:ext uri="{BB962C8B-B14F-4D97-AF65-F5344CB8AC3E}">
        <p14:creationId xmlns:p14="http://schemas.microsoft.com/office/powerpoint/2010/main" val="122293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109703" y="1353960"/>
            <a:ext cx="4971480" cy="509583"/>
          </a:xfrm>
        </p:spPr>
        <p:txBody>
          <a:bodyPr/>
          <a:lstStyle/>
          <a:p>
            <a:r>
              <a:rPr lang="en-US" sz="2400" b="1" dirty="0"/>
              <a:t>Learning Outcomes</a:t>
            </a:r>
            <a:br>
              <a:rPr lang="en-US" b="1" dirty="0"/>
            </a:br>
            <a:r>
              <a:rPr lang="en-US" dirty="0"/>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lstStyle/>
          <a:p>
            <a:r>
              <a:rPr lang="en-US" sz="1800" b="1" dirty="0"/>
              <a:t>Learning Objectives:</a:t>
            </a:r>
          </a:p>
          <a:p>
            <a:pPr fontAlgn="base"/>
            <a:r>
              <a:rPr lang="en-US" sz="1500" dirty="0"/>
              <a:t>You will be able to:  </a:t>
            </a:r>
          </a:p>
          <a:p>
            <a:pPr marL="257175" indent="-257175" fontAlgn="base">
              <a:buFont typeface="Wingdings" panose="05000000000000000000" pitchFamily="2" charset="2"/>
              <a:buChar char="q"/>
            </a:pPr>
            <a:r>
              <a:rPr lang="en-US" sz="1500" dirty="0"/>
              <a:t>Import expectations into your course</a:t>
            </a:r>
          </a:p>
          <a:p>
            <a:pPr marL="257175" indent="-257175" fontAlgn="base">
              <a:buFont typeface="Wingdings" panose="05000000000000000000" pitchFamily="2" charset="2"/>
              <a:buChar char="q"/>
            </a:pPr>
            <a:r>
              <a:rPr lang="en-US" sz="1500" dirty="0"/>
              <a:t>Add expectations to Content</a:t>
            </a:r>
          </a:p>
          <a:p>
            <a:pPr marL="257175" indent="-257175" fontAlgn="base">
              <a:buFont typeface="Wingdings" panose="05000000000000000000" pitchFamily="2" charset="2"/>
              <a:buChar char="q"/>
            </a:pPr>
            <a:r>
              <a:rPr lang="en-US" sz="1500" dirty="0"/>
              <a:t>Add expectations to Assignments, Rubrics and Portfolio Artifacts</a:t>
            </a:r>
          </a:p>
          <a:p>
            <a:pPr marL="257175" indent="-257175" fontAlgn="base">
              <a:buFont typeface="Wingdings" panose="05000000000000000000" pitchFamily="2" charset="2"/>
              <a:buChar char="q"/>
            </a:pPr>
            <a:r>
              <a:rPr lang="en-US" sz="1500" dirty="0"/>
              <a:t>Assess against expectations</a:t>
            </a:r>
          </a:p>
          <a:p>
            <a:pPr marL="257175" indent="-257175" fontAlgn="base">
              <a:buFont typeface="Wingdings" panose="05000000000000000000" pitchFamily="2" charset="2"/>
              <a:buChar char="q"/>
            </a:pPr>
            <a:r>
              <a:rPr lang="en-US" sz="1500" dirty="0"/>
              <a:t>Track student progress against expectations</a:t>
            </a:r>
          </a:p>
          <a:p>
            <a:pPr fontAlgn="base"/>
            <a:r>
              <a:rPr lang="en-US" sz="1350" dirty="0"/>
              <a:t>   </a:t>
            </a:r>
          </a:p>
        </p:txBody>
      </p:sp>
    </p:spTree>
    <p:extLst>
      <p:ext uri="{BB962C8B-B14F-4D97-AF65-F5344CB8AC3E}">
        <p14:creationId xmlns:p14="http://schemas.microsoft.com/office/powerpoint/2010/main" val="2043084796"/>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16x9 D2L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heme" id="{E4F453A8-69BE-0244-8E33-374BD6774886}" vid="{F48AB90E-D6F1-1346-995F-A3B166A560F6}"/>
    </a:ext>
  </a:extLst>
</a:theme>
</file>

<file path=ppt/theme/theme14.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5BA396-7A3A-4E6B-BC46-53A2DE5D714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5e914208-6681-478a-a75d-932c80133963"/>
    <ds:schemaRef ds:uri="749b71be-1046-46cb-9622-3a5f3766f71a"/>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A57D211-4564-4446-99F6-60A0C828A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19318</TotalTime>
  <Words>2315</Words>
  <Application>Microsoft Office PowerPoint</Application>
  <PresentationFormat>On-screen Show (16:9)</PresentationFormat>
  <Paragraphs>256</Paragraphs>
  <Slides>23</Slides>
  <Notes>23</Notes>
  <HiddenSlides>9</HiddenSlides>
  <MMClips>0</MMClips>
  <ScaleCrop>false</ScaleCrop>
  <HeadingPairs>
    <vt:vector size="4" baseType="variant">
      <vt:variant>
        <vt:lpstr>Theme</vt:lpstr>
      </vt:variant>
      <vt:variant>
        <vt:i4>14</vt:i4>
      </vt:variant>
      <vt:variant>
        <vt:lpstr>Slide Titles</vt:lpstr>
      </vt:variant>
      <vt:variant>
        <vt:i4>23</vt:i4>
      </vt:variant>
    </vt:vector>
  </HeadingPairs>
  <TitlesOfParts>
    <vt:vector size="37"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5_16x9 D2L Theme (Modified)</vt:lpstr>
      <vt:lpstr>3_16x9 Brightspace Theme</vt:lpstr>
      <vt:lpstr>1_Office Theme</vt:lpstr>
      <vt:lpstr>4_16x9 D2L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Learning Outcomes in Brightspace:</vt:lpstr>
      <vt:lpstr>Learning Outcomes Demo</vt:lpstr>
      <vt:lpstr>Import Expectations (1/2)</vt:lpstr>
      <vt:lpstr>Import Expectations (2/2)</vt:lpstr>
      <vt:lpstr>Adding Expectations to Content (1/2)</vt:lpstr>
      <vt:lpstr>Adding Expectations to Content (2/2)</vt:lpstr>
      <vt:lpstr>See Aligned Expectations at a Glance </vt:lpstr>
      <vt:lpstr>Add an Expectation to an Assignment</vt:lpstr>
      <vt:lpstr>Add an Expectation to a Rubric</vt:lpstr>
      <vt:lpstr>Add a Standard to a Portfolio Artifact (1/2)</vt:lpstr>
      <vt:lpstr>Add a Standard to a Portfolio Artifact (2/2)</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156</cp:revision>
  <cp:lastPrinted>2019-04-18T19:33:33Z</cp:lastPrinted>
  <dcterms:modified xsi:type="dcterms:W3CDTF">2020-12-21T16:41:02Z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9599103</vt:lpwstr>
  </property>
  <property fmtid="{D5CDD505-2E9C-101B-9397-08002B2CF9AE}" name="NXPowerLiteSettings" pid="4">
    <vt:lpwstr>C700052003A000</vt:lpwstr>
  </property>
  <property fmtid="{D5CDD505-2E9C-101B-9397-08002B2CF9AE}" name="NXPowerLiteVersion" pid="5">
    <vt:lpwstr>D9.0.3</vt:lpwstr>
  </property>
</Properties>
</file>